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5.xml" ContentType="application/vnd.openxmlformats-officedocument.themeOverr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7.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8.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9.xml" ContentType="application/vnd.openxmlformats-officedocument.themeOverride+xml"/>
  <Override PartName="/ppt/notesSlides/notesSlide32.xml" ContentType="application/vnd.openxmlformats-officedocument.presentationml.notesSlide+xml"/>
  <Override PartName="/ppt/theme/themeOverride10.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2.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3.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15.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16.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17.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heme/themeOverride18.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heme/themeOverride19.xml" ContentType="application/vnd.openxmlformats-officedocument.themeOverr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2"/>
  </p:notesMasterIdLst>
  <p:handoutMasterIdLst>
    <p:handoutMasterId r:id="rId93"/>
  </p:handoutMasterIdLst>
  <p:sldIdLst>
    <p:sldId id="509" r:id="rId2"/>
    <p:sldId id="469" r:id="rId3"/>
    <p:sldId id="257" r:id="rId4"/>
    <p:sldId id="432" r:id="rId5"/>
    <p:sldId id="425" r:id="rId6"/>
    <p:sldId id="644" r:id="rId7"/>
    <p:sldId id="638" r:id="rId8"/>
    <p:sldId id="669" r:id="rId9"/>
    <p:sldId id="611" r:id="rId10"/>
    <p:sldId id="700" r:id="rId11"/>
    <p:sldId id="640" r:id="rId12"/>
    <p:sldId id="641" r:id="rId13"/>
    <p:sldId id="513" r:id="rId14"/>
    <p:sldId id="642" r:id="rId15"/>
    <p:sldId id="622" r:id="rId16"/>
    <p:sldId id="521" r:id="rId17"/>
    <p:sldId id="522" r:id="rId18"/>
    <p:sldId id="527" r:id="rId19"/>
    <p:sldId id="645" r:id="rId20"/>
    <p:sldId id="535" r:id="rId21"/>
    <p:sldId id="632" r:id="rId22"/>
    <p:sldId id="537" r:id="rId23"/>
    <p:sldId id="701" r:id="rId24"/>
    <p:sldId id="710" r:id="rId25"/>
    <p:sldId id="707" r:id="rId26"/>
    <p:sldId id="711" r:id="rId27"/>
    <p:sldId id="706" r:id="rId28"/>
    <p:sldId id="712" r:id="rId29"/>
    <p:sldId id="713" r:id="rId30"/>
    <p:sldId id="714" r:id="rId31"/>
    <p:sldId id="715" r:id="rId32"/>
    <p:sldId id="716" r:id="rId33"/>
    <p:sldId id="718" r:id="rId34"/>
    <p:sldId id="717" r:id="rId35"/>
    <p:sldId id="433" r:id="rId36"/>
    <p:sldId id="647" r:id="rId37"/>
    <p:sldId id="651" r:id="rId38"/>
    <p:sldId id="650" r:id="rId39"/>
    <p:sldId id="648" r:id="rId40"/>
    <p:sldId id="652" r:id="rId41"/>
    <p:sldId id="653" r:id="rId42"/>
    <p:sldId id="654" r:id="rId43"/>
    <p:sldId id="656" r:id="rId44"/>
    <p:sldId id="655" r:id="rId45"/>
    <p:sldId id="649" r:id="rId46"/>
    <p:sldId id="659" r:id="rId47"/>
    <p:sldId id="660" r:id="rId48"/>
    <p:sldId id="662" r:id="rId49"/>
    <p:sldId id="661" r:id="rId50"/>
    <p:sldId id="663" r:id="rId51"/>
    <p:sldId id="665" r:id="rId52"/>
    <p:sldId id="664" r:id="rId53"/>
    <p:sldId id="666" r:id="rId54"/>
    <p:sldId id="667" r:id="rId55"/>
    <p:sldId id="740" r:id="rId56"/>
    <p:sldId id="668" r:id="rId57"/>
    <p:sldId id="543" r:id="rId58"/>
    <p:sldId id="586" r:id="rId59"/>
    <p:sldId id="552" r:id="rId60"/>
    <p:sldId id="588" r:id="rId61"/>
    <p:sldId id="671" r:id="rId62"/>
    <p:sldId id="624" r:id="rId63"/>
    <p:sldId id="591" r:id="rId64"/>
    <p:sldId id="560" r:id="rId65"/>
    <p:sldId id="673" r:id="rId66"/>
    <p:sldId id="674" r:id="rId67"/>
    <p:sldId id="594" r:id="rId68"/>
    <p:sldId id="743" r:id="rId69"/>
    <p:sldId id="744" r:id="rId70"/>
    <p:sldId id="746" r:id="rId71"/>
    <p:sldId id="574" r:id="rId72"/>
    <p:sldId id="434" r:id="rId73"/>
    <p:sldId id="728" r:id="rId74"/>
    <p:sldId id="677" r:id="rId75"/>
    <p:sldId id="681" r:id="rId76"/>
    <p:sldId id="680" r:id="rId77"/>
    <p:sldId id="730" r:id="rId78"/>
    <p:sldId id="682" r:id="rId79"/>
    <p:sldId id="683" r:id="rId80"/>
    <p:sldId id="576" r:id="rId81"/>
    <p:sldId id="684" r:id="rId82"/>
    <p:sldId id="729" r:id="rId83"/>
    <p:sldId id="731" r:id="rId84"/>
    <p:sldId id="734" r:id="rId85"/>
    <p:sldId id="733" r:id="rId86"/>
    <p:sldId id="732" r:id="rId87"/>
    <p:sldId id="737" r:id="rId88"/>
    <p:sldId id="685" r:id="rId89"/>
    <p:sldId id="340" r:id="rId90"/>
    <p:sldId id="416" r:id="rId91"/>
  </p:sldIdLst>
  <p:sldSz cx="9144000" cy="6858000" type="screen4x3"/>
  <p:notesSz cx="6858000" cy="9144000"/>
  <p:embeddedFontLst>
    <p:embeddedFont>
      <p:font typeface="隶书" panose="02010509060101010101" pitchFamily="49" charset="-122"/>
      <p:regular r:id="rId94"/>
    </p:embeddedFont>
    <p:embeddedFont>
      <p:font typeface="Monotype Sorts" panose="05000000000000000000" pitchFamily="2" charset="2"/>
      <p:regular r:id="rId95"/>
    </p:embeddedFont>
    <p:embeddedFont>
      <p:font typeface="Book Antiqua" panose="02040602050305030304" pitchFamily="18" charset="0"/>
      <p:regular r:id="rId96"/>
      <p:bold r:id="rId97"/>
      <p:italic r:id="rId98"/>
      <p:boldItalic r:id="rId99"/>
    </p:embeddedFont>
    <p:embeddedFont>
      <p:font typeface="幼圆" panose="02010509060101010101" pitchFamily="49" charset="-122"/>
      <p:regular r:id="rId100"/>
    </p:embeddedFont>
    <p:embeddedFont>
      <p:font typeface="黑体" panose="02010609060101010101" pitchFamily="49" charset="-122"/>
      <p:regular r:id="rId101"/>
    </p:embeddedFont>
    <p:embeddedFont>
      <p:font typeface="Wingdings 3" panose="05040102010807070707" pitchFamily="18" charset="2"/>
      <p:regular r:id="rId102"/>
    </p:embeddedFont>
    <p:embeddedFont>
      <p:font typeface="Wingdings 2" panose="05020102010507070707" pitchFamily="18" charset="2"/>
      <p:regular r:id="rId103"/>
    </p:embeddedFont>
    <p:embeddedFont>
      <p:font typeface="华文仿宋" panose="02010600040101010101" pitchFamily="2" charset="-122"/>
      <p:regular r:id="rId104"/>
    </p:embeddedFont>
  </p:embeddedFontLst>
  <p:kinsoku lang="zh-CN" invalStChars="!),.:;?]}、。—ˇ¨〃々—～‖…’”〕〉》」』〗】∶！＂＇），．：；？］｀｜｝·" invalEndChars="([{‘“〔〈《「『〖【（［｛．·"/>
  <p:defaultTextStyle>
    <a:defPPr>
      <a:defRPr lang="zh-CN"/>
    </a:defPPr>
    <a:lvl1pPr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A3A3FF"/>
    <a:srgbClr val="FFFFB1"/>
    <a:srgbClr val="FFFFFF"/>
    <a:srgbClr val="F0F0F0"/>
    <a:srgbClr val="EAEAEA"/>
    <a:srgbClr val="FFFF9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autoAdjust="0"/>
    <p:restoredTop sz="99828" autoAdjust="0"/>
  </p:normalViewPr>
  <p:slideViewPr>
    <p:cSldViewPr>
      <p:cViewPr varScale="1">
        <p:scale>
          <a:sx n="52" d="100"/>
          <a:sy n="52" d="100"/>
        </p:scale>
        <p:origin x="1142" y="86"/>
      </p:cViewPr>
      <p:guideLst>
        <p:guide orient="horz" pos="2160"/>
        <p:guide pos="134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39" d="100"/>
          <a:sy n="39" d="100"/>
        </p:scale>
        <p:origin x="230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4AE30-D732-4B74-B29A-67E51B34DBB4}" type="doc">
      <dgm:prSet loTypeId="urn:microsoft.com/office/officeart/2005/8/layout/orgChart1" loCatId="hierarchy" qsTypeId="urn:microsoft.com/office/officeart/2005/8/quickstyle/simple1" qsCatId="simple" csTypeId="urn:microsoft.com/office/officeart/2005/8/colors/accent1_2" csCatId="accent1"/>
      <dgm:spPr/>
    </dgm:pt>
    <dgm:pt modelId="{024995E3-EF30-4F6F-9500-B4E2885FF3B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时间序列</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的成分</a:t>
          </a:r>
          <a:endParaRPr kumimoji="1" lang="zh-CN" altLang="en-US" b="1" i="0" u="none" strike="noStrike" cap="none" normalizeH="0" baseline="0" smtClean="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endParaRPr>
        </a:p>
      </dgm:t>
    </dgm:pt>
    <dgm:pt modelId="{C09370FF-1F4C-4B6D-ABB9-1962712402D4}" type="parTrans" cxnId="{DE8D0F06-8E42-4DCC-9A13-B2806B12ED20}">
      <dgm:prSet/>
      <dgm:spPr/>
    </dgm:pt>
    <dgm:pt modelId="{E01C0492-58AA-4E39-A904-BB593C6CD138}" type="sibTrans" cxnId="{DE8D0F06-8E42-4DCC-9A13-B2806B12ED20}">
      <dgm:prSet/>
      <dgm:spPr/>
    </dgm:pt>
    <dgm:pt modelId="{7E112860-4233-4C1A-87DB-0D0296BF9AD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趋势</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rPr>
            <a:t>T</a:t>
          </a:r>
          <a:endPar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endParaRPr>
        </a:p>
      </dgm:t>
    </dgm:pt>
    <dgm:pt modelId="{DE829CC2-893D-406B-8752-411B3AE1B21C}" type="parTrans" cxnId="{174FD4B8-0AEE-456A-9654-5C69235CBC51}">
      <dgm:prSet/>
      <dgm:spPr/>
    </dgm:pt>
    <dgm:pt modelId="{8A8398E2-A4B3-45F6-BC30-060164F52983}" type="sibTrans" cxnId="{174FD4B8-0AEE-456A-9654-5C69235CBC51}">
      <dgm:prSet/>
      <dgm:spPr/>
    </dgm:pt>
    <dgm:pt modelId="{9ED02DE5-0D2C-4B2E-B0DE-507BEB066CE9}">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趋势</a:t>
          </a:r>
          <a:endPar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endParaRPr>
        </a:p>
      </dgm:t>
    </dgm:pt>
    <dgm:pt modelId="{443A5059-1DCA-42F2-B45A-D9878DF851A2}" type="parTrans" cxnId="{B909E926-0BE0-475E-AB9E-50289A613CAD}">
      <dgm:prSet/>
      <dgm:spPr/>
    </dgm:pt>
    <dgm:pt modelId="{78C0E74B-365D-4D91-B3A5-7E5C8BA63230}" type="sibTrans" cxnId="{B909E926-0BE0-475E-AB9E-50289A613CAD}">
      <dgm:prSet/>
      <dgm:spPr/>
    </dgm:pt>
    <dgm:pt modelId="{4ADC544B-76D1-4E27-8BB0-78131221F3F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非线性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趋势</a:t>
          </a:r>
          <a:endPar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endParaRPr>
        </a:p>
      </dgm:t>
    </dgm:pt>
    <dgm:pt modelId="{9169C3FA-A9AC-4BD9-B443-3EB1BCFD48DB}" type="parTrans" cxnId="{D8343F26-8CBE-40A8-B603-3BC802257A02}">
      <dgm:prSet/>
      <dgm:spPr/>
    </dgm:pt>
    <dgm:pt modelId="{FBB7595E-854A-4A96-88C6-1304E014B519}" type="sibTrans" cxnId="{D8343F26-8CBE-40A8-B603-3BC802257A02}">
      <dgm:prSet/>
      <dgm:spPr/>
    </dgm:pt>
    <dgm:pt modelId="{D64A7206-644B-444E-B191-544872CE7C7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季节性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rPr>
            <a:t>S</a:t>
          </a:r>
          <a:endPar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endParaRPr>
        </a:p>
      </dgm:t>
    </dgm:pt>
    <dgm:pt modelId="{0CA830E3-8761-4A43-B59E-489266862148}" type="parTrans" cxnId="{A40F298F-4446-4F1C-8886-03EA0E7A6C37}">
      <dgm:prSet/>
      <dgm:spPr/>
    </dgm:pt>
    <dgm:pt modelId="{54AA4458-2C50-4A01-9A92-F941C7D65C37}" type="sibTrans" cxnId="{A40F298F-4446-4F1C-8886-03EA0E7A6C37}">
      <dgm:prSet/>
      <dgm:spPr/>
    </dgm:pt>
    <dgm:pt modelId="{377B6600-C0A2-4498-B0D7-5CA648CBFA8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周期性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rPr>
            <a:t>C</a:t>
          </a:r>
          <a:endPar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endParaRPr>
        </a:p>
      </dgm:t>
    </dgm:pt>
    <dgm:pt modelId="{3E7583A1-BC44-44B7-A12A-E3A16179834E}" type="parTrans" cxnId="{1824D704-E9AE-4A74-ACCD-56DD0C3936B3}">
      <dgm:prSet/>
      <dgm:spPr/>
    </dgm:pt>
    <dgm:pt modelId="{93B08E67-AA1E-4D00-B1C7-14D18EED2344}" type="sibTrans" cxnId="{1824D704-E9AE-4A74-ACCD-56DD0C3936B3}">
      <dgm:prSet/>
      <dgm:spPr/>
    </dgm:pt>
    <dgm:pt modelId="{E851855C-87B5-4A6C-AEFE-89712E80709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随机性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rPr>
            <a:t>I</a:t>
          </a:r>
          <a:endParaRPr kumimoji="1" lang="en-US" altLang="zh-CN" b="1" i="0" u="none" strike="noStrike" cap="none" normalizeH="0" baseline="0" smtClean="0">
            <a:ln>
              <a:noFill/>
            </a:ln>
            <a:solidFill>
              <a:schemeClr val="bg2"/>
            </a:solidFill>
            <a:effectLst/>
            <a:latin typeface="Arial" panose="020B0604020202020204" pitchFamily="34" charset="0"/>
            <a:ea typeface="幼圆" panose="02010509060101010101" pitchFamily="49" charset="-122"/>
          </a:endParaRPr>
        </a:p>
      </dgm:t>
    </dgm:pt>
    <dgm:pt modelId="{B2C6BB79-132D-41B9-9DAD-E8BA222DD055}" type="parTrans" cxnId="{061018FB-676A-403A-8832-ACE410B5D6F7}">
      <dgm:prSet/>
      <dgm:spPr/>
    </dgm:pt>
    <dgm:pt modelId="{5D8F6D69-3B2C-4997-8A64-58B622D9BF93}" type="sibTrans" cxnId="{061018FB-676A-403A-8832-ACE410B5D6F7}">
      <dgm:prSet/>
      <dgm:spPr/>
    </dgm:pt>
    <dgm:pt modelId="{FE945A21-DC7E-4F8E-A591-A40E9BB1EB64}" type="pres">
      <dgm:prSet presAssocID="{9884AE30-D732-4B74-B29A-67E51B34DBB4}" presName="hierChild1" presStyleCnt="0">
        <dgm:presLayoutVars>
          <dgm:orgChart val="1"/>
          <dgm:chPref val="1"/>
          <dgm:dir/>
          <dgm:animOne val="branch"/>
          <dgm:animLvl val="lvl"/>
          <dgm:resizeHandles/>
        </dgm:presLayoutVars>
      </dgm:prSet>
      <dgm:spPr/>
    </dgm:pt>
    <dgm:pt modelId="{2A5DF83C-AC32-4712-9349-53089E6B5306}" type="pres">
      <dgm:prSet presAssocID="{024995E3-EF30-4F6F-9500-B4E2885FF3BA}" presName="hierRoot1" presStyleCnt="0">
        <dgm:presLayoutVars>
          <dgm:hierBranch/>
        </dgm:presLayoutVars>
      </dgm:prSet>
      <dgm:spPr/>
    </dgm:pt>
    <dgm:pt modelId="{6D6ADB7E-8C2F-4B2B-AED2-9A0ED8DDD2B8}" type="pres">
      <dgm:prSet presAssocID="{024995E3-EF30-4F6F-9500-B4E2885FF3BA}" presName="rootComposite1" presStyleCnt="0"/>
      <dgm:spPr/>
    </dgm:pt>
    <dgm:pt modelId="{C17BF4F2-15D2-41A1-A984-8A4CA9701F66}" type="pres">
      <dgm:prSet presAssocID="{024995E3-EF30-4F6F-9500-B4E2885FF3BA}" presName="rootText1" presStyleLbl="node0" presStyleIdx="0" presStyleCnt="1">
        <dgm:presLayoutVars>
          <dgm:chPref val="3"/>
        </dgm:presLayoutVars>
      </dgm:prSet>
      <dgm:spPr/>
    </dgm:pt>
    <dgm:pt modelId="{9C2B3661-3046-4DCF-96CD-886E464658FF}" type="pres">
      <dgm:prSet presAssocID="{024995E3-EF30-4F6F-9500-B4E2885FF3BA}" presName="rootConnector1" presStyleLbl="node1" presStyleIdx="0" presStyleCnt="0"/>
      <dgm:spPr/>
    </dgm:pt>
    <dgm:pt modelId="{0C3FB79B-5F89-4CD2-8086-07EA509C0833}" type="pres">
      <dgm:prSet presAssocID="{024995E3-EF30-4F6F-9500-B4E2885FF3BA}" presName="hierChild2" presStyleCnt="0"/>
      <dgm:spPr/>
    </dgm:pt>
    <dgm:pt modelId="{D708F195-D33F-433D-AD4E-290562EA6919}" type="pres">
      <dgm:prSet presAssocID="{DE829CC2-893D-406B-8752-411B3AE1B21C}" presName="Name35" presStyleLbl="parChTrans1D2" presStyleIdx="0" presStyleCnt="4"/>
      <dgm:spPr/>
    </dgm:pt>
    <dgm:pt modelId="{F9ACC1AC-80C2-466F-9128-BB444EA4FA62}" type="pres">
      <dgm:prSet presAssocID="{7E112860-4233-4C1A-87DB-0D0296BF9AD0}" presName="hierRoot2" presStyleCnt="0">
        <dgm:presLayoutVars>
          <dgm:hierBranch/>
        </dgm:presLayoutVars>
      </dgm:prSet>
      <dgm:spPr/>
    </dgm:pt>
    <dgm:pt modelId="{D39CB480-4586-448B-80E8-6DEFBA125376}" type="pres">
      <dgm:prSet presAssocID="{7E112860-4233-4C1A-87DB-0D0296BF9AD0}" presName="rootComposite" presStyleCnt="0"/>
      <dgm:spPr/>
    </dgm:pt>
    <dgm:pt modelId="{E92A9949-8E82-4E54-ADF4-5ECC97852853}" type="pres">
      <dgm:prSet presAssocID="{7E112860-4233-4C1A-87DB-0D0296BF9AD0}" presName="rootText" presStyleLbl="node2" presStyleIdx="0" presStyleCnt="4">
        <dgm:presLayoutVars>
          <dgm:chPref val="3"/>
        </dgm:presLayoutVars>
      </dgm:prSet>
      <dgm:spPr/>
    </dgm:pt>
    <dgm:pt modelId="{A28322F9-C4F7-4117-829E-B6D2D8DB21B7}" type="pres">
      <dgm:prSet presAssocID="{7E112860-4233-4C1A-87DB-0D0296BF9AD0}" presName="rootConnector" presStyleLbl="node2" presStyleIdx="0" presStyleCnt="4"/>
      <dgm:spPr/>
    </dgm:pt>
    <dgm:pt modelId="{6922DA2E-7E21-46B2-A741-F8DE1BB8D29C}" type="pres">
      <dgm:prSet presAssocID="{7E112860-4233-4C1A-87DB-0D0296BF9AD0}" presName="hierChild4" presStyleCnt="0"/>
      <dgm:spPr/>
    </dgm:pt>
    <dgm:pt modelId="{051E913B-1E41-42EA-B383-D83A7FB8934A}" type="pres">
      <dgm:prSet presAssocID="{443A5059-1DCA-42F2-B45A-D9878DF851A2}" presName="Name35" presStyleLbl="parChTrans1D3" presStyleIdx="0" presStyleCnt="2"/>
      <dgm:spPr/>
    </dgm:pt>
    <dgm:pt modelId="{E44372B8-E6C3-417E-841E-57C951CA4321}" type="pres">
      <dgm:prSet presAssocID="{9ED02DE5-0D2C-4B2E-B0DE-507BEB066CE9}" presName="hierRoot2" presStyleCnt="0">
        <dgm:presLayoutVars>
          <dgm:hierBranch val="r"/>
        </dgm:presLayoutVars>
      </dgm:prSet>
      <dgm:spPr/>
    </dgm:pt>
    <dgm:pt modelId="{B0077BD6-95EC-4A35-925F-094E89A0BDDD}" type="pres">
      <dgm:prSet presAssocID="{9ED02DE5-0D2C-4B2E-B0DE-507BEB066CE9}" presName="rootComposite" presStyleCnt="0"/>
      <dgm:spPr/>
    </dgm:pt>
    <dgm:pt modelId="{B1F738E9-C479-4619-BD68-2524BDFB8486}" type="pres">
      <dgm:prSet presAssocID="{9ED02DE5-0D2C-4B2E-B0DE-507BEB066CE9}" presName="rootText" presStyleLbl="node3" presStyleIdx="0" presStyleCnt="2">
        <dgm:presLayoutVars>
          <dgm:chPref val="3"/>
        </dgm:presLayoutVars>
      </dgm:prSet>
      <dgm:spPr/>
    </dgm:pt>
    <dgm:pt modelId="{17EC058D-A3EC-4490-B985-708BC08B874B}" type="pres">
      <dgm:prSet presAssocID="{9ED02DE5-0D2C-4B2E-B0DE-507BEB066CE9}" presName="rootConnector" presStyleLbl="node3" presStyleIdx="0" presStyleCnt="2"/>
      <dgm:spPr/>
    </dgm:pt>
    <dgm:pt modelId="{1A188FC6-256C-4C1E-92ED-E4EF9D4251EF}" type="pres">
      <dgm:prSet presAssocID="{9ED02DE5-0D2C-4B2E-B0DE-507BEB066CE9}" presName="hierChild4" presStyleCnt="0"/>
      <dgm:spPr/>
    </dgm:pt>
    <dgm:pt modelId="{A0D01EED-FC6A-41DB-9F62-FBCB459036DA}" type="pres">
      <dgm:prSet presAssocID="{9ED02DE5-0D2C-4B2E-B0DE-507BEB066CE9}" presName="hierChild5" presStyleCnt="0"/>
      <dgm:spPr/>
    </dgm:pt>
    <dgm:pt modelId="{1887FF29-B326-461A-A34F-77013E36B92F}" type="pres">
      <dgm:prSet presAssocID="{9169C3FA-A9AC-4BD9-B443-3EB1BCFD48DB}" presName="Name35" presStyleLbl="parChTrans1D3" presStyleIdx="1" presStyleCnt="2"/>
      <dgm:spPr/>
    </dgm:pt>
    <dgm:pt modelId="{0E7E7341-B3F7-44AD-9181-B4BF2FFD0995}" type="pres">
      <dgm:prSet presAssocID="{4ADC544B-76D1-4E27-8BB0-78131221F3FD}" presName="hierRoot2" presStyleCnt="0">
        <dgm:presLayoutVars>
          <dgm:hierBranch val="r"/>
        </dgm:presLayoutVars>
      </dgm:prSet>
      <dgm:spPr/>
    </dgm:pt>
    <dgm:pt modelId="{B58B43EB-759C-4CF4-B580-E3BBBF79C116}" type="pres">
      <dgm:prSet presAssocID="{4ADC544B-76D1-4E27-8BB0-78131221F3FD}" presName="rootComposite" presStyleCnt="0"/>
      <dgm:spPr/>
    </dgm:pt>
    <dgm:pt modelId="{705D585D-3B51-4B2E-A09E-34DB18A04638}" type="pres">
      <dgm:prSet presAssocID="{4ADC544B-76D1-4E27-8BB0-78131221F3FD}" presName="rootText" presStyleLbl="node3" presStyleIdx="1" presStyleCnt="2">
        <dgm:presLayoutVars>
          <dgm:chPref val="3"/>
        </dgm:presLayoutVars>
      </dgm:prSet>
      <dgm:spPr/>
    </dgm:pt>
    <dgm:pt modelId="{111CF6BE-2560-4676-ABD1-BF8D10B5822D}" type="pres">
      <dgm:prSet presAssocID="{4ADC544B-76D1-4E27-8BB0-78131221F3FD}" presName="rootConnector" presStyleLbl="node3" presStyleIdx="1" presStyleCnt="2"/>
      <dgm:spPr/>
    </dgm:pt>
    <dgm:pt modelId="{764D2D53-DDAC-46B4-B4FC-0275D685AC07}" type="pres">
      <dgm:prSet presAssocID="{4ADC544B-76D1-4E27-8BB0-78131221F3FD}" presName="hierChild4" presStyleCnt="0"/>
      <dgm:spPr/>
    </dgm:pt>
    <dgm:pt modelId="{438D6829-0434-475B-A5D6-93C2A5E805DD}" type="pres">
      <dgm:prSet presAssocID="{4ADC544B-76D1-4E27-8BB0-78131221F3FD}" presName="hierChild5" presStyleCnt="0"/>
      <dgm:spPr/>
    </dgm:pt>
    <dgm:pt modelId="{829C31BA-D492-4B23-BDF6-B9449544B46D}" type="pres">
      <dgm:prSet presAssocID="{7E112860-4233-4C1A-87DB-0D0296BF9AD0}" presName="hierChild5" presStyleCnt="0"/>
      <dgm:spPr/>
    </dgm:pt>
    <dgm:pt modelId="{DE4DE662-7477-47AA-AD33-F710D09A2F83}" type="pres">
      <dgm:prSet presAssocID="{0CA830E3-8761-4A43-B59E-489266862148}" presName="Name35" presStyleLbl="parChTrans1D2" presStyleIdx="1" presStyleCnt="4"/>
      <dgm:spPr/>
    </dgm:pt>
    <dgm:pt modelId="{4AA837DB-8786-40BC-ADF5-C6CE2A58362F}" type="pres">
      <dgm:prSet presAssocID="{D64A7206-644B-444E-B191-544872CE7C7C}" presName="hierRoot2" presStyleCnt="0">
        <dgm:presLayoutVars>
          <dgm:hierBranch/>
        </dgm:presLayoutVars>
      </dgm:prSet>
      <dgm:spPr/>
    </dgm:pt>
    <dgm:pt modelId="{0DA2BD18-5E06-49C4-8929-D16FD55C8B9E}" type="pres">
      <dgm:prSet presAssocID="{D64A7206-644B-444E-B191-544872CE7C7C}" presName="rootComposite" presStyleCnt="0"/>
      <dgm:spPr/>
    </dgm:pt>
    <dgm:pt modelId="{0897D6BB-B8A3-4E12-95F3-E5C965EE18ED}" type="pres">
      <dgm:prSet presAssocID="{D64A7206-644B-444E-B191-544872CE7C7C}" presName="rootText" presStyleLbl="node2" presStyleIdx="1" presStyleCnt="4">
        <dgm:presLayoutVars>
          <dgm:chPref val="3"/>
        </dgm:presLayoutVars>
      </dgm:prSet>
      <dgm:spPr/>
    </dgm:pt>
    <dgm:pt modelId="{2BC92FC2-7BE8-4638-8273-568573DEAA81}" type="pres">
      <dgm:prSet presAssocID="{D64A7206-644B-444E-B191-544872CE7C7C}" presName="rootConnector" presStyleLbl="node2" presStyleIdx="1" presStyleCnt="4"/>
      <dgm:spPr/>
    </dgm:pt>
    <dgm:pt modelId="{C5C80D01-0CDE-44C8-9BF2-62FC5AB5FF05}" type="pres">
      <dgm:prSet presAssocID="{D64A7206-644B-444E-B191-544872CE7C7C}" presName="hierChild4" presStyleCnt="0"/>
      <dgm:spPr/>
    </dgm:pt>
    <dgm:pt modelId="{9BA80E6D-6402-45BE-9519-F4B3053A6AAC}" type="pres">
      <dgm:prSet presAssocID="{D64A7206-644B-444E-B191-544872CE7C7C}" presName="hierChild5" presStyleCnt="0"/>
      <dgm:spPr/>
    </dgm:pt>
    <dgm:pt modelId="{4FFC2F09-C259-45CF-BBF7-9F5629B3D1FF}" type="pres">
      <dgm:prSet presAssocID="{3E7583A1-BC44-44B7-A12A-E3A16179834E}" presName="Name35" presStyleLbl="parChTrans1D2" presStyleIdx="2" presStyleCnt="4"/>
      <dgm:spPr/>
    </dgm:pt>
    <dgm:pt modelId="{D2835C59-C615-45D0-954C-7CFED588CB7F}" type="pres">
      <dgm:prSet presAssocID="{377B6600-C0A2-4498-B0D7-5CA648CBFA8C}" presName="hierRoot2" presStyleCnt="0">
        <dgm:presLayoutVars>
          <dgm:hierBranch/>
        </dgm:presLayoutVars>
      </dgm:prSet>
      <dgm:spPr/>
    </dgm:pt>
    <dgm:pt modelId="{DEDD4BA0-6679-403F-8B7F-8BD610C3C054}" type="pres">
      <dgm:prSet presAssocID="{377B6600-C0A2-4498-B0D7-5CA648CBFA8C}" presName="rootComposite" presStyleCnt="0"/>
      <dgm:spPr/>
    </dgm:pt>
    <dgm:pt modelId="{199CDB61-20A7-49A5-9776-A7A1A1800187}" type="pres">
      <dgm:prSet presAssocID="{377B6600-C0A2-4498-B0D7-5CA648CBFA8C}" presName="rootText" presStyleLbl="node2" presStyleIdx="2" presStyleCnt="4">
        <dgm:presLayoutVars>
          <dgm:chPref val="3"/>
        </dgm:presLayoutVars>
      </dgm:prSet>
      <dgm:spPr/>
    </dgm:pt>
    <dgm:pt modelId="{C7D3C865-A225-45FD-A4BD-03DD195F65A7}" type="pres">
      <dgm:prSet presAssocID="{377B6600-C0A2-4498-B0D7-5CA648CBFA8C}" presName="rootConnector" presStyleLbl="node2" presStyleIdx="2" presStyleCnt="4"/>
      <dgm:spPr/>
    </dgm:pt>
    <dgm:pt modelId="{ABD064BD-39EC-44EB-8BC7-3F8AECBA9765}" type="pres">
      <dgm:prSet presAssocID="{377B6600-C0A2-4498-B0D7-5CA648CBFA8C}" presName="hierChild4" presStyleCnt="0"/>
      <dgm:spPr/>
    </dgm:pt>
    <dgm:pt modelId="{4CE291D4-8EC9-4456-86CB-ECED3F2836AE}" type="pres">
      <dgm:prSet presAssocID="{377B6600-C0A2-4498-B0D7-5CA648CBFA8C}" presName="hierChild5" presStyleCnt="0"/>
      <dgm:spPr/>
    </dgm:pt>
    <dgm:pt modelId="{DF6042FB-E21F-4E73-AF9E-23B96BC71748}" type="pres">
      <dgm:prSet presAssocID="{B2C6BB79-132D-41B9-9DAD-E8BA222DD055}" presName="Name35" presStyleLbl="parChTrans1D2" presStyleIdx="3" presStyleCnt="4"/>
      <dgm:spPr/>
    </dgm:pt>
    <dgm:pt modelId="{4B52BDA9-7A45-4A9F-B9B4-E44E1CF286E1}" type="pres">
      <dgm:prSet presAssocID="{E851855C-87B5-4A6C-AEFE-89712E807094}" presName="hierRoot2" presStyleCnt="0">
        <dgm:presLayoutVars>
          <dgm:hierBranch/>
        </dgm:presLayoutVars>
      </dgm:prSet>
      <dgm:spPr/>
    </dgm:pt>
    <dgm:pt modelId="{6575B438-F301-4E91-9DEC-A5AEAAD91900}" type="pres">
      <dgm:prSet presAssocID="{E851855C-87B5-4A6C-AEFE-89712E807094}" presName="rootComposite" presStyleCnt="0"/>
      <dgm:spPr/>
    </dgm:pt>
    <dgm:pt modelId="{D27A912B-CF7D-4670-99B9-31E50B21E243}" type="pres">
      <dgm:prSet presAssocID="{E851855C-87B5-4A6C-AEFE-89712E807094}" presName="rootText" presStyleLbl="node2" presStyleIdx="3" presStyleCnt="4">
        <dgm:presLayoutVars>
          <dgm:chPref val="3"/>
        </dgm:presLayoutVars>
      </dgm:prSet>
      <dgm:spPr/>
    </dgm:pt>
    <dgm:pt modelId="{39988F95-525D-4E0B-99DF-E6ADD1222AD2}" type="pres">
      <dgm:prSet presAssocID="{E851855C-87B5-4A6C-AEFE-89712E807094}" presName="rootConnector" presStyleLbl="node2" presStyleIdx="3" presStyleCnt="4"/>
      <dgm:spPr/>
    </dgm:pt>
    <dgm:pt modelId="{013DA4B0-6596-47C4-B088-D8720A2C6A94}" type="pres">
      <dgm:prSet presAssocID="{E851855C-87B5-4A6C-AEFE-89712E807094}" presName="hierChild4" presStyleCnt="0"/>
      <dgm:spPr/>
    </dgm:pt>
    <dgm:pt modelId="{C7E1918E-A691-4F04-B387-6F909D8CF1E0}" type="pres">
      <dgm:prSet presAssocID="{E851855C-87B5-4A6C-AEFE-89712E807094}" presName="hierChild5" presStyleCnt="0"/>
      <dgm:spPr/>
    </dgm:pt>
    <dgm:pt modelId="{4FA909C0-74F9-4B2F-BDC5-62EB98DFD8C5}" type="pres">
      <dgm:prSet presAssocID="{024995E3-EF30-4F6F-9500-B4E2885FF3BA}" presName="hierChild3" presStyleCnt="0"/>
      <dgm:spPr/>
    </dgm:pt>
  </dgm:ptLst>
  <dgm:cxnLst>
    <dgm:cxn modelId="{061018FB-676A-403A-8832-ACE410B5D6F7}" srcId="{024995E3-EF30-4F6F-9500-B4E2885FF3BA}" destId="{E851855C-87B5-4A6C-AEFE-89712E807094}" srcOrd="3" destOrd="0" parTransId="{B2C6BB79-132D-41B9-9DAD-E8BA222DD055}" sibTransId="{5D8F6D69-3B2C-4997-8A64-58B622D9BF93}"/>
    <dgm:cxn modelId="{F0A13D13-C4C5-43C9-A4CA-A2A823777E9F}" type="presOf" srcId="{9ED02DE5-0D2C-4B2E-B0DE-507BEB066CE9}" destId="{B1F738E9-C479-4619-BD68-2524BDFB8486}" srcOrd="0" destOrd="0" presId="urn:microsoft.com/office/officeart/2005/8/layout/orgChart1"/>
    <dgm:cxn modelId="{AE76F42B-C261-41A4-9928-AA2BB594150C}" type="presOf" srcId="{DE829CC2-893D-406B-8752-411B3AE1B21C}" destId="{D708F195-D33F-433D-AD4E-290562EA6919}" srcOrd="0" destOrd="0" presId="urn:microsoft.com/office/officeart/2005/8/layout/orgChart1"/>
    <dgm:cxn modelId="{55AA35BB-A198-442C-8C25-523BB60973BB}" type="presOf" srcId="{9884AE30-D732-4B74-B29A-67E51B34DBB4}" destId="{FE945A21-DC7E-4F8E-A591-A40E9BB1EB64}" srcOrd="0" destOrd="0" presId="urn:microsoft.com/office/officeart/2005/8/layout/orgChart1"/>
    <dgm:cxn modelId="{A40F298F-4446-4F1C-8886-03EA0E7A6C37}" srcId="{024995E3-EF30-4F6F-9500-B4E2885FF3BA}" destId="{D64A7206-644B-444E-B191-544872CE7C7C}" srcOrd="1" destOrd="0" parTransId="{0CA830E3-8761-4A43-B59E-489266862148}" sibTransId="{54AA4458-2C50-4A01-9A92-F941C7D65C37}"/>
    <dgm:cxn modelId="{D8343F26-8CBE-40A8-B603-3BC802257A02}" srcId="{7E112860-4233-4C1A-87DB-0D0296BF9AD0}" destId="{4ADC544B-76D1-4E27-8BB0-78131221F3FD}" srcOrd="1" destOrd="0" parTransId="{9169C3FA-A9AC-4BD9-B443-3EB1BCFD48DB}" sibTransId="{FBB7595E-854A-4A96-88C6-1304E014B519}"/>
    <dgm:cxn modelId="{E39B522A-FBB0-4EB7-BB33-5B4D3E0F201A}" type="presOf" srcId="{B2C6BB79-132D-41B9-9DAD-E8BA222DD055}" destId="{DF6042FB-E21F-4E73-AF9E-23B96BC71748}" srcOrd="0" destOrd="0" presId="urn:microsoft.com/office/officeart/2005/8/layout/orgChart1"/>
    <dgm:cxn modelId="{B909E926-0BE0-475E-AB9E-50289A613CAD}" srcId="{7E112860-4233-4C1A-87DB-0D0296BF9AD0}" destId="{9ED02DE5-0D2C-4B2E-B0DE-507BEB066CE9}" srcOrd="0" destOrd="0" parTransId="{443A5059-1DCA-42F2-B45A-D9878DF851A2}" sibTransId="{78C0E74B-365D-4D91-B3A5-7E5C8BA63230}"/>
    <dgm:cxn modelId="{75163BF8-3198-4850-AE99-05D282805D38}" type="presOf" srcId="{D64A7206-644B-444E-B191-544872CE7C7C}" destId="{2BC92FC2-7BE8-4638-8273-568573DEAA81}" srcOrd="1" destOrd="0" presId="urn:microsoft.com/office/officeart/2005/8/layout/orgChart1"/>
    <dgm:cxn modelId="{8AFD5A8E-EE87-4DB2-8DC2-2D0E84358D43}" type="presOf" srcId="{4ADC544B-76D1-4E27-8BB0-78131221F3FD}" destId="{111CF6BE-2560-4676-ABD1-BF8D10B5822D}" srcOrd="1" destOrd="0" presId="urn:microsoft.com/office/officeart/2005/8/layout/orgChart1"/>
    <dgm:cxn modelId="{0967EB28-A5E0-41FA-BC2D-3E9D6F67CAF8}" type="presOf" srcId="{E851855C-87B5-4A6C-AEFE-89712E807094}" destId="{D27A912B-CF7D-4670-99B9-31E50B21E243}" srcOrd="0" destOrd="0" presId="urn:microsoft.com/office/officeart/2005/8/layout/orgChart1"/>
    <dgm:cxn modelId="{E42135BE-72C4-493F-BC83-01A28009985A}" type="presOf" srcId="{377B6600-C0A2-4498-B0D7-5CA648CBFA8C}" destId="{199CDB61-20A7-49A5-9776-A7A1A1800187}" srcOrd="0" destOrd="0" presId="urn:microsoft.com/office/officeart/2005/8/layout/orgChart1"/>
    <dgm:cxn modelId="{46CFBF03-8FB6-4DBA-9176-79D824B5F98A}" type="presOf" srcId="{024995E3-EF30-4F6F-9500-B4E2885FF3BA}" destId="{C17BF4F2-15D2-41A1-A984-8A4CA9701F66}" srcOrd="0" destOrd="0" presId="urn:microsoft.com/office/officeart/2005/8/layout/orgChart1"/>
    <dgm:cxn modelId="{19CE0C1F-B2A2-48F6-86CF-000C38A50945}" type="presOf" srcId="{9169C3FA-A9AC-4BD9-B443-3EB1BCFD48DB}" destId="{1887FF29-B326-461A-A34F-77013E36B92F}" srcOrd="0" destOrd="0" presId="urn:microsoft.com/office/officeart/2005/8/layout/orgChart1"/>
    <dgm:cxn modelId="{9B2F8978-35DD-412F-BF06-965D8A8CC8BF}" type="presOf" srcId="{024995E3-EF30-4F6F-9500-B4E2885FF3BA}" destId="{9C2B3661-3046-4DCF-96CD-886E464658FF}" srcOrd="1" destOrd="0" presId="urn:microsoft.com/office/officeart/2005/8/layout/orgChart1"/>
    <dgm:cxn modelId="{B9AC74F8-3E91-4864-A5D5-179882A91F94}" type="presOf" srcId="{443A5059-1DCA-42F2-B45A-D9878DF851A2}" destId="{051E913B-1E41-42EA-B383-D83A7FB8934A}" srcOrd="0" destOrd="0" presId="urn:microsoft.com/office/officeart/2005/8/layout/orgChart1"/>
    <dgm:cxn modelId="{F0BACA10-FB47-49BF-B125-219975A4406E}" type="presOf" srcId="{7E112860-4233-4C1A-87DB-0D0296BF9AD0}" destId="{A28322F9-C4F7-4117-829E-B6D2D8DB21B7}" srcOrd="1" destOrd="0" presId="urn:microsoft.com/office/officeart/2005/8/layout/orgChart1"/>
    <dgm:cxn modelId="{734A1AEC-5C9B-4179-B397-F4D737F04ADC}" type="presOf" srcId="{E851855C-87B5-4A6C-AEFE-89712E807094}" destId="{39988F95-525D-4E0B-99DF-E6ADD1222AD2}" srcOrd="1" destOrd="0" presId="urn:microsoft.com/office/officeart/2005/8/layout/orgChart1"/>
    <dgm:cxn modelId="{D7D1F613-1687-4E03-AAF6-4857D8957052}" type="presOf" srcId="{0CA830E3-8761-4A43-B59E-489266862148}" destId="{DE4DE662-7477-47AA-AD33-F710D09A2F83}" srcOrd="0" destOrd="0" presId="urn:microsoft.com/office/officeart/2005/8/layout/orgChart1"/>
    <dgm:cxn modelId="{F027D963-DBE7-402C-8EFA-90F154E07803}" type="presOf" srcId="{3E7583A1-BC44-44B7-A12A-E3A16179834E}" destId="{4FFC2F09-C259-45CF-BBF7-9F5629B3D1FF}" srcOrd="0" destOrd="0" presId="urn:microsoft.com/office/officeart/2005/8/layout/orgChart1"/>
    <dgm:cxn modelId="{DE8D0F06-8E42-4DCC-9A13-B2806B12ED20}" srcId="{9884AE30-D732-4B74-B29A-67E51B34DBB4}" destId="{024995E3-EF30-4F6F-9500-B4E2885FF3BA}" srcOrd="0" destOrd="0" parTransId="{C09370FF-1F4C-4B6D-ABB9-1962712402D4}" sibTransId="{E01C0492-58AA-4E39-A904-BB593C6CD138}"/>
    <dgm:cxn modelId="{174FD4B8-0AEE-456A-9654-5C69235CBC51}" srcId="{024995E3-EF30-4F6F-9500-B4E2885FF3BA}" destId="{7E112860-4233-4C1A-87DB-0D0296BF9AD0}" srcOrd="0" destOrd="0" parTransId="{DE829CC2-893D-406B-8752-411B3AE1B21C}" sibTransId="{8A8398E2-A4B3-45F6-BC30-060164F52983}"/>
    <dgm:cxn modelId="{1824D704-E9AE-4A74-ACCD-56DD0C3936B3}" srcId="{024995E3-EF30-4F6F-9500-B4E2885FF3BA}" destId="{377B6600-C0A2-4498-B0D7-5CA648CBFA8C}" srcOrd="2" destOrd="0" parTransId="{3E7583A1-BC44-44B7-A12A-E3A16179834E}" sibTransId="{93B08E67-AA1E-4D00-B1C7-14D18EED2344}"/>
    <dgm:cxn modelId="{34373C12-FBBA-4BCD-90EE-22FC627243DF}" type="presOf" srcId="{9ED02DE5-0D2C-4B2E-B0DE-507BEB066CE9}" destId="{17EC058D-A3EC-4490-B985-708BC08B874B}" srcOrd="1" destOrd="0" presId="urn:microsoft.com/office/officeart/2005/8/layout/orgChart1"/>
    <dgm:cxn modelId="{64C25286-73A0-4B2A-B89D-11FBD230A20E}" type="presOf" srcId="{D64A7206-644B-444E-B191-544872CE7C7C}" destId="{0897D6BB-B8A3-4E12-95F3-E5C965EE18ED}" srcOrd="0" destOrd="0" presId="urn:microsoft.com/office/officeart/2005/8/layout/orgChart1"/>
    <dgm:cxn modelId="{8F5553E6-495B-4C3E-B01A-49251320A934}" type="presOf" srcId="{7E112860-4233-4C1A-87DB-0D0296BF9AD0}" destId="{E92A9949-8E82-4E54-ADF4-5ECC97852853}" srcOrd="0" destOrd="0" presId="urn:microsoft.com/office/officeart/2005/8/layout/orgChart1"/>
    <dgm:cxn modelId="{C1334402-DF40-446A-A05B-CCD89954E8F0}" type="presOf" srcId="{4ADC544B-76D1-4E27-8BB0-78131221F3FD}" destId="{705D585D-3B51-4B2E-A09E-34DB18A04638}" srcOrd="0" destOrd="0" presId="urn:microsoft.com/office/officeart/2005/8/layout/orgChart1"/>
    <dgm:cxn modelId="{D6A10CD1-6424-43F9-96E4-81A56C6C6BE5}" type="presOf" srcId="{377B6600-C0A2-4498-B0D7-5CA648CBFA8C}" destId="{C7D3C865-A225-45FD-A4BD-03DD195F65A7}" srcOrd="1" destOrd="0" presId="urn:microsoft.com/office/officeart/2005/8/layout/orgChart1"/>
    <dgm:cxn modelId="{D5F0A79A-CE2C-49D1-A89F-B441078BA38F}" type="presParOf" srcId="{FE945A21-DC7E-4F8E-A591-A40E9BB1EB64}" destId="{2A5DF83C-AC32-4712-9349-53089E6B5306}" srcOrd="0" destOrd="0" presId="urn:microsoft.com/office/officeart/2005/8/layout/orgChart1"/>
    <dgm:cxn modelId="{77C4D645-2BF8-40F0-AB94-3AFF3A9B91B2}" type="presParOf" srcId="{2A5DF83C-AC32-4712-9349-53089E6B5306}" destId="{6D6ADB7E-8C2F-4B2B-AED2-9A0ED8DDD2B8}" srcOrd="0" destOrd="0" presId="urn:microsoft.com/office/officeart/2005/8/layout/orgChart1"/>
    <dgm:cxn modelId="{65353E1E-1D36-4077-9342-A871CB55E1C9}" type="presParOf" srcId="{6D6ADB7E-8C2F-4B2B-AED2-9A0ED8DDD2B8}" destId="{C17BF4F2-15D2-41A1-A984-8A4CA9701F66}" srcOrd="0" destOrd="0" presId="urn:microsoft.com/office/officeart/2005/8/layout/orgChart1"/>
    <dgm:cxn modelId="{EA14751E-D3F3-442F-A3C3-DD0276F73454}" type="presParOf" srcId="{6D6ADB7E-8C2F-4B2B-AED2-9A0ED8DDD2B8}" destId="{9C2B3661-3046-4DCF-96CD-886E464658FF}" srcOrd="1" destOrd="0" presId="urn:microsoft.com/office/officeart/2005/8/layout/orgChart1"/>
    <dgm:cxn modelId="{10DF403F-1D86-40C3-B0AB-5C953CAF0878}" type="presParOf" srcId="{2A5DF83C-AC32-4712-9349-53089E6B5306}" destId="{0C3FB79B-5F89-4CD2-8086-07EA509C0833}" srcOrd="1" destOrd="0" presId="urn:microsoft.com/office/officeart/2005/8/layout/orgChart1"/>
    <dgm:cxn modelId="{39F90CFC-ABD2-4D4F-961D-329F1C6E037C}" type="presParOf" srcId="{0C3FB79B-5F89-4CD2-8086-07EA509C0833}" destId="{D708F195-D33F-433D-AD4E-290562EA6919}" srcOrd="0" destOrd="0" presId="urn:microsoft.com/office/officeart/2005/8/layout/orgChart1"/>
    <dgm:cxn modelId="{6E6BD5C6-265B-4EED-9320-11435957BC50}" type="presParOf" srcId="{0C3FB79B-5F89-4CD2-8086-07EA509C0833}" destId="{F9ACC1AC-80C2-466F-9128-BB444EA4FA62}" srcOrd="1" destOrd="0" presId="urn:microsoft.com/office/officeart/2005/8/layout/orgChart1"/>
    <dgm:cxn modelId="{2EC64F04-6572-46A7-ADBF-AD6A7D4FC972}" type="presParOf" srcId="{F9ACC1AC-80C2-466F-9128-BB444EA4FA62}" destId="{D39CB480-4586-448B-80E8-6DEFBA125376}" srcOrd="0" destOrd="0" presId="urn:microsoft.com/office/officeart/2005/8/layout/orgChart1"/>
    <dgm:cxn modelId="{31BC28DF-F1A1-4043-84A9-0828788EC1E8}" type="presParOf" srcId="{D39CB480-4586-448B-80E8-6DEFBA125376}" destId="{E92A9949-8E82-4E54-ADF4-5ECC97852853}" srcOrd="0" destOrd="0" presId="urn:microsoft.com/office/officeart/2005/8/layout/orgChart1"/>
    <dgm:cxn modelId="{6B255C0A-2D67-45D8-A2FC-A67E7B669DB0}" type="presParOf" srcId="{D39CB480-4586-448B-80E8-6DEFBA125376}" destId="{A28322F9-C4F7-4117-829E-B6D2D8DB21B7}" srcOrd="1" destOrd="0" presId="urn:microsoft.com/office/officeart/2005/8/layout/orgChart1"/>
    <dgm:cxn modelId="{5B3BFA81-D162-442A-AF1F-BBE80DC7D457}" type="presParOf" srcId="{F9ACC1AC-80C2-466F-9128-BB444EA4FA62}" destId="{6922DA2E-7E21-46B2-A741-F8DE1BB8D29C}" srcOrd="1" destOrd="0" presId="urn:microsoft.com/office/officeart/2005/8/layout/orgChart1"/>
    <dgm:cxn modelId="{589CE05C-43A5-40B1-BA71-8A0403D325F0}" type="presParOf" srcId="{6922DA2E-7E21-46B2-A741-F8DE1BB8D29C}" destId="{051E913B-1E41-42EA-B383-D83A7FB8934A}" srcOrd="0" destOrd="0" presId="urn:microsoft.com/office/officeart/2005/8/layout/orgChart1"/>
    <dgm:cxn modelId="{2404E896-307D-47DF-A010-1E7A6680F39A}" type="presParOf" srcId="{6922DA2E-7E21-46B2-A741-F8DE1BB8D29C}" destId="{E44372B8-E6C3-417E-841E-57C951CA4321}" srcOrd="1" destOrd="0" presId="urn:microsoft.com/office/officeart/2005/8/layout/orgChart1"/>
    <dgm:cxn modelId="{45ECB77D-A03A-447E-B495-B95018590353}" type="presParOf" srcId="{E44372B8-E6C3-417E-841E-57C951CA4321}" destId="{B0077BD6-95EC-4A35-925F-094E89A0BDDD}" srcOrd="0" destOrd="0" presId="urn:microsoft.com/office/officeart/2005/8/layout/orgChart1"/>
    <dgm:cxn modelId="{057770A3-9673-40C8-B699-09163E0B6598}" type="presParOf" srcId="{B0077BD6-95EC-4A35-925F-094E89A0BDDD}" destId="{B1F738E9-C479-4619-BD68-2524BDFB8486}" srcOrd="0" destOrd="0" presId="urn:microsoft.com/office/officeart/2005/8/layout/orgChart1"/>
    <dgm:cxn modelId="{0FD197C8-B35B-439B-A2F1-A9809D125CB3}" type="presParOf" srcId="{B0077BD6-95EC-4A35-925F-094E89A0BDDD}" destId="{17EC058D-A3EC-4490-B985-708BC08B874B}" srcOrd="1" destOrd="0" presId="urn:microsoft.com/office/officeart/2005/8/layout/orgChart1"/>
    <dgm:cxn modelId="{5FE3639E-B03E-4D05-A21A-A0AAC6AC81FA}" type="presParOf" srcId="{E44372B8-E6C3-417E-841E-57C951CA4321}" destId="{1A188FC6-256C-4C1E-92ED-E4EF9D4251EF}" srcOrd="1" destOrd="0" presId="urn:microsoft.com/office/officeart/2005/8/layout/orgChart1"/>
    <dgm:cxn modelId="{6B2A0CF3-F8F6-428D-AEE7-141A8C81BC97}" type="presParOf" srcId="{E44372B8-E6C3-417E-841E-57C951CA4321}" destId="{A0D01EED-FC6A-41DB-9F62-FBCB459036DA}" srcOrd="2" destOrd="0" presId="urn:microsoft.com/office/officeart/2005/8/layout/orgChart1"/>
    <dgm:cxn modelId="{A3BFF87D-FF8F-425B-8C66-C78A96A423C5}" type="presParOf" srcId="{6922DA2E-7E21-46B2-A741-F8DE1BB8D29C}" destId="{1887FF29-B326-461A-A34F-77013E36B92F}" srcOrd="2" destOrd="0" presId="urn:microsoft.com/office/officeart/2005/8/layout/orgChart1"/>
    <dgm:cxn modelId="{8D5EA4C8-7B69-4B83-9D76-9389CDCD40C4}" type="presParOf" srcId="{6922DA2E-7E21-46B2-A741-F8DE1BB8D29C}" destId="{0E7E7341-B3F7-44AD-9181-B4BF2FFD0995}" srcOrd="3" destOrd="0" presId="urn:microsoft.com/office/officeart/2005/8/layout/orgChart1"/>
    <dgm:cxn modelId="{96EABE1A-F02C-41B1-9B5A-ED6843702098}" type="presParOf" srcId="{0E7E7341-B3F7-44AD-9181-B4BF2FFD0995}" destId="{B58B43EB-759C-4CF4-B580-E3BBBF79C116}" srcOrd="0" destOrd="0" presId="urn:microsoft.com/office/officeart/2005/8/layout/orgChart1"/>
    <dgm:cxn modelId="{F2B72921-DC3F-4B21-B817-B75FEDA14C89}" type="presParOf" srcId="{B58B43EB-759C-4CF4-B580-E3BBBF79C116}" destId="{705D585D-3B51-4B2E-A09E-34DB18A04638}" srcOrd="0" destOrd="0" presId="urn:microsoft.com/office/officeart/2005/8/layout/orgChart1"/>
    <dgm:cxn modelId="{7FACD3E3-2501-43CE-80AA-9289E3CF28BD}" type="presParOf" srcId="{B58B43EB-759C-4CF4-B580-E3BBBF79C116}" destId="{111CF6BE-2560-4676-ABD1-BF8D10B5822D}" srcOrd="1" destOrd="0" presId="urn:microsoft.com/office/officeart/2005/8/layout/orgChart1"/>
    <dgm:cxn modelId="{2265C62F-4A9E-4A4F-83F9-4E09140FC38D}" type="presParOf" srcId="{0E7E7341-B3F7-44AD-9181-B4BF2FFD0995}" destId="{764D2D53-DDAC-46B4-B4FC-0275D685AC07}" srcOrd="1" destOrd="0" presId="urn:microsoft.com/office/officeart/2005/8/layout/orgChart1"/>
    <dgm:cxn modelId="{1EE1CA99-95B7-4690-8E07-3BE4CED5DDCA}" type="presParOf" srcId="{0E7E7341-B3F7-44AD-9181-B4BF2FFD0995}" destId="{438D6829-0434-475B-A5D6-93C2A5E805DD}" srcOrd="2" destOrd="0" presId="urn:microsoft.com/office/officeart/2005/8/layout/orgChart1"/>
    <dgm:cxn modelId="{1D081246-E046-46D7-BCAC-FE703AFDBAB7}" type="presParOf" srcId="{F9ACC1AC-80C2-466F-9128-BB444EA4FA62}" destId="{829C31BA-D492-4B23-BDF6-B9449544B46D}" srcOrd="2" destOrd="0" presId="urn:microsoft.com/office/officeart/2005/8/layout/orgChart1"/>
    <dgm:cxn modelId="{F9E760B0-A365-462D-9D37-CCA2FDB76CBA}" type="presParOf" srcId="{0C3FB79B-5F89-4CD2-8086-07EA509C0833}" destId="{DE4DE662-7477-47AA-AD33-F710D09A2F83}" srcOrd="2" destOrd="0" presId="urn:microsoft.com/office/officeart/2005/8/layout/orgChart1"/>
    <dgm:cxn modelId="{A5BC4815-7090-4AF3-94A0-36604747991F}" type="presParOf" srcId="{0C3FB79B-5F89-4CD2-8086-07EA509C0833}" destId="{4AA837DB-8786-40BC-ADF5-C6CE2A58362F}" srcOrd="3" destOrd="0" presId="urn:microsoft.com/office/officeart/2005/8/layout/orgChart1"/>
    <dgm:cxn modelId="{B0727B39-AD8F-4FE9-9469-4468F6B0D9DC}" type="presParOf" srcId="{4AA837DB-8786-40BC-ADF5-C6CE2A58362F}" destId="{0DA2BD18-5E06-49C4-8929-D16FD55C8B9E}" srcOrd="0" destOrd="0" presId="urn:microsoft.com/office/officeart/2005/8/layout/orgChart1"/>
    <dgm:cxn modelId="{C2E15AC9-53A8-497F-B785-961EAE48747E}" type="presParOf" srcId="{0DA2BD18-5E06-49C4-8929-D16FD55C8B9E}" destId="{0897D6BB-B8A3-4E12-95F3-E5C965EE18ED}" srcOrd="0" destOrd="0" presId="urn:microsoft.com/office/officeart/2005/8/layout/orgChart1"/>
    <dgm:cxn modelId="{A9C60A50-4C16-4A57-BA25-479658391EE8}" type="presParOf" srcId="{0DA2BD18-5E06-49C4-8929-D16FD55C8B9E}" destId="{2BC92FC2-7BE8-4638-8273-568573DEAA81}" srcOrd="1" destOrd="0" presId="urn:microsoft.com/office/officeart/2005/8/layout/orgChart1"/>
    <dgm:cxn modelId="{D940D64F-347D-4BB2-B3E9-753C8F55CBCC}" type="presParOf" srcId="{4AA837DB-8786-40BC-ADF5-C6CE2A58362F}" destId="{C5C80D01-0CDE-44C8-9BF2-62FC5AB5FF05}" srcOrd="1" destOrd="0" presId="urn:microsoft.com/office/officeart/2005/8/layout/orgChart1"/>
    <dgm:cxn modelId="{90477132-16C0-4A54-B6C3-6821B6984283}" type="presParOf" srcId="{4AA837DB-8786-40BC-ADF5-C6CE2A58362F}" destId="{9BA80E6D-6402-45BE-9519-F4B3053A6AAC}" srcOrd="2" destOrd="0" presId="urn:microsoft.com/office/officeart/2005/8/layout/orgChart1"/>
    <dgm:cxn modelId="{6AFDBDA7-D11A-4035-8D72-12C7C846486A}" type="presParOf" srcId="{0C3FB79B-5F89-4CD2-8086-07EA509C0833}" destId="{4FFC2F09-C259-45CF-BBF7-9F5629B3D1FF}" srcOrd="4" destOrd="0" presId="urn:microsoft.com/office/officeart/2005/8/layout/orgChart1"/>
    <dgm:cxn modelId="{E4A1E2D7-E810-4285-ACBB-ED22974E0CAC}" type="presParOf" srcId="{0C3FB79B-5F89-4CD2-8086-07EA509C0833}" destId="{D2835C59-C615-45D0-954C-7CFED588CB7F}" srcOrd="5" destOrd="0" presId="urn:microsoft.com/office/officeart/2005/8/layout/orgChart1"/>
    <dgm:cxn modelId="{62DB453C-599F-470F-B3F7-B396A59A8DEC}" type="presParOf" srcId="{D2835C59-C615-45D0-954C-7CFED588CB7F}" destId="{DEDD4BA0-6679-403F-8B7F-8BD610C3C054}" srcOrd="0" destOrd="0" presId="urn:microsoft.com/office/officeart/2005/8/layout/orgChart1"/>
    <dgm:cxn modelId="{49C35435-E34F-43A6-94C1-2B075520E17D}" type="presParOf" srcId="{DEDD4BA0-6679-403F-8B7F-8BD610C3C054}" destId="{199CDB61-20A7-49A5-9776-A7A1A1800187}" srcOrd="0" destOrd="0" presId="urn:microsoft.com/office/officeart/2005/8/layout/orgChart1"/>
    <dgm:cxn modelId="{6BD673F1-BACC-4800-8CF6-A24F5D080687}" type="presParOf" srcId="{DEDD4BA0-6679-403F-8B7F-8BD610C3C054}" destId="{C7D3C865-A225-45FD-A4BD-03DD195F65A7}" srcOrd="1" destOrd="0" presId="urn:microsoft.com/office/officeart/2005/8/layout/orgChart1"/>
    <dgm:cxn modelId="{8E3C9AD0-1A01-44DF-A434-514CF7C71E21}" type="presParOf" srcId="{D2835C59-C615-45D0-954C-7CFED588CB7F}" destId="{ABD064BD-39EC-44EB-8BC7-3F8AECBA9765}" srcOrd="1" destOrd="0" presId="urn:microsoft.com/office/officeart/2005/8/layout/orgChart1"/>
    <dgm:cxn modelId="{124E0758-3251-4445-BD1A-E1E2F645B291}" type="presParOf" srcId="{D2835C59-C615-45D0-954C-7CFED588CB7F}" destId="{4CE291D4-8EC9-4456-86CB-ECED3F2836AE}" srcOrd="2" destOrd="0" presId="urn:microsoft.com/office/officeart/2005/8/layout/orgChart1"/>
    <dgm:cxn modelId="{43420A16-452C-4F7E-A8D9-0D838F3B3625}" type="presParOf" srcId="{0C3FB79B-5F89-4CD2-8086-07EA509C0833}" destId="{DF6042FB-E21F-4E73-AF9E-23B96BC71748}" srcOrd="6" destOrd="0" presId="urn:microsoft.com/office/officeart/2005/8/layout/orgChart1"/>
    <dgm:cxn modelId="{FF326092-0EB3-40FB-BA76-2826264A1CF9}" type="presParOf" srcId="{0C3FB79B-5F89-4CD2-8086-07EA509C0833}" destId="{4B52BDA9-7A45-4A9F-B9B4-E44E1CF286E1}" srcOrd="7" destOrd="0" presId="urn:microsoft.com/office/officeart/2005/8/layout/orgChart1"/>
    <dgm:cxn modelId="{24F2C592-6D2D-4702-B514-47195876B9BA}" type="presParOf" srcId="{4B52BDA9-7A45-4A9F-B9B4-E44E1CF286E1}" destId="{6575B438-F301-4E91-9DEC-A5AEAAD91900}" srcOrd="0" destOrd="0" presId="urn:microsoft.com/office/officeart/2005/8/layout/orgChart1"/>
    <dgm:cxn modelId="{BD7250B4-86BC-483D-8B5B-8382EC6AF91E}" type="presParOf" srcId="{6575B438-F301-4E91-9DEC-A5AEAAD91900}" destId="{D27A912B-CF7D-4670-99B9-31E50B21E243}" srcOrd="0" destOrd="0" presId="urn:microsoft.com/office/officeart/2005/8/layout/orgChart1"/>
    <dgm:cxn modelId="{BC0E4CCE-34B6-4C07-BB87-C8E5BF572061}" type="presParOf" srcId="{6575B438-F301-4E91-9DEC-A5AEAAD91900}" destId="{39988F95-525D-4E0B-99DF-E6ADD1222AD2}" srcOrd="1" destOrd="0" presId="urn:microsoft.com/office/officeart/2005/8/layout/orgChart1"/>
    <dgm:cxn modelId="{6D2A2C89-F5D4-4BEA-AB19-A2FB6CEFCCAC}" type="presParOf" srcId="{4B52BDA9-7A45-4A9F-B9B4-E44E1CF286E1}" destId="{013DA4B0-6596-47C4-B088-D8720A2C6A94}" srcOrd="1" destOrd="0" presId="urn:microsoft.com/office/officeart/2005/8/layout/orgChart1"/>
    <dgm:cxn modelId="{8F1AC1E4-FE08-4FE4-9211-AE305E04E7D0}" type="presParOf" srcId="{4B52BDA9-7A45-4A9F-B9B4-E44E1CF286E1}" destId="{C7E1918E-A691-4F04-B387-6F909D8CF1E0}" srcOrd="2" destOrd="0" presId="urn:microsoft.com/office/officeart/2005/8/layout/orgChart1"/>
    <dgm:cxn modelId="{138403FF-DEB7-4FAF-956D-1A101C43C0D7}" type="presParOf" srcId="{2A5DF83C-AC32-4712-9349-53089E6B5306}" destId="{4FA909C0-74F9-4B2F-BDC5-62EB98DFD8C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099"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100"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101"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8"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9"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0"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126"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Student Lecture Notes</a:t>
            </a:r>
            <a:r>
              <a:rPr lang="en-US" altLang="zh-CN" sz="1200" smtClean="0">
                <a:latin typeface="Arial" panose="020B0604020202020204" pitchFamily="34" charset="0"/>
              </a:rPr>
              <a:t>	 2-</a:t>
            </a:r>
            <a:fld id="{E8DA4EF6-CC02-4A5B-B772-4008ABB3F7CD}"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2960120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5"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6"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 name="Rectangle 23"/>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3096"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Instructor Notes</a:t>
            </a:r>
            <a:r>
              <a:rPr lang="en-US" altLang="zh-CN" sz="1200" smtClean="0">
                <a:latin typeface="Arial" panose="020B0604020202020204" pitchFamily="34" charset="0"/>
              </a:rPr>
              <a:t>	2-</a:t>
            </a:r>
            <a:fld id="{61BD22B3-07C9-4121-81AD-397F76A1D7B3}"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1727699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noFill/>
        </p:spPr>
        <p:txBody>
          <a:bodyPr/>
          <a:lstStyle/>
          <a:p>
            <a:endParaRPr lang="zh-CN" altLang="zh-CN" smtClean="0"/>
          </a:p>
        </p:txBody>
      </p:sp>
      <p:sp>
        <p:nvSpPr>
          <p:cNvPr id="71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8408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66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14612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86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0078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noTextEdit="1"/>
          </p:cNvSpPr>
          <p:nvPr>
            <p:ph type="sldImg"/>
          </p:nvPr>
        </p:nvSpPr>
        <p:spPr>
          <a:xfrm>
            <a:off x="1912938" y="692150"/>
            <a:ext cx="3032125" cy="2273300"/>
          </a:xfrm>
          <a:noFill/>
          <a:ln cap="flat"/>
        </p:spPr>
      </p:sp>
      <p:sp>
        <p:nvSpPr>
          <p:cNvPr id="3072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36715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27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60623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48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01252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68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6093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89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81498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09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753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30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7604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50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17797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noFill/>
        </p:spPr>
        <p:txBody>
          <a:bodyPr/>
          <a:lstStyle/>
          <a:p>
            <a:endParaRPr lang="zh-CN" altLang="zh-CN" smtClean="0"/>
          </a:p>
        </p:txBody>
      </p:sp>
      <p:sp>
        <p:nvSpPr>
          <p:cNvPr id="921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62559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noTextEdit="1"/>
          </p:cNvSpPr>
          <p:nvPr>
            <p:ph type="sldImg"/>
          </p:nvPr>
        </p:nvSpPr>
        <p:spPr>
          <a:xfrm>
            <a:off x="1912938" y="692150"/>
            <a:ext cx="3032125" cy="2273300"/>
          </a:xfrm>
          <a:ln cap="flat"/>
        </p:spPr>
      </p:sp>
      <p:sp>
        <p:nvSpPr>
          <p:cNvPr id="4710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98164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noTextEdit="1"/>
          </p:cNvSpPr>
          <p:nvPr>
            <p:ph type="sldImg"/>
          </p:nvPr>
        </p:nvSpPr>
        <p:spPr>
          <a:xfrm>
            <a:off x="1912938" y="692150"/>
            <a:ext cx="3032125" cy="2273300"/>
          </a:xfrm>
          <a:noFill/>
          <a:ln cap="flat"/>
        </p:spPr>
      </p:sp>
      <p:sp>
        <p:nvSpPr>
          <p:cNvPr id="4915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770947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noFill/>
        </p:spPr>
        <p:txBody>
          <a:bodyPr/>
          <a:lstStyle/>
          <a:p>
            <a:endParaRPr lang="zh-CN" altLang="zh-CN" smtClean="0"/>
          </a:p>
        </p:txBody>
      </p:sp>
      <p:sp>
        <p:nvSpPr>
          <p:cNvPr id="5120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30982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noFill/>
        </p:spPr>
        <p:txBody>
          <a:bodyPr/>
          <a:lstStyle/>
          <a:p>
            <a:endParaRPr lang="zh-CN" altLang="zh-CN" smtClean="0"/>
          </a:p>
        </p:txBody>
      </p:sp>
      <p:sp>
        <p:nvSpPr>
          <p:cNvPr id="5325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29391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p:spPr>
        <p:txBody>
          <a:bodyPr/>
          <a:lstStyle/>
          <a:p>
            <a:endParaRPr lang="zh-CN" altLang="zh-CN" smtClean="0"/>
          </a:p>
        </p:txBody>
      </p:sp>
      <p:sp>
        <p:nvSpPr>
          <p:cNvPr id="5529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99166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p:spPr>
        <p:txBody>
          <a:bodyPr/>
          <a:lstStyle/>
          <a:p>
            <a:endParaRPr lang="zh-CN" altLang="zh-CN" smtClean="0"/>
          </a:p>
        </p:txBody>
      </p:sp>
      <p:sp>
        <p:nvSpPr>
          <p:cNvPr id="573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042895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noFill/>
        </p:spPr>
        <p:txBody>
          <a:bodyPr/>
          <a:lstStyle/>
          <a:p>
            <a:endParaRPr lang="zh-CN" altLang="zh-CN" smtClean="0"/>
          </a:p>
        </p:txBody>
      </p:sp>
      <p:sp>
        <p:nvSpPr>
          <p:cNvPr id="5939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429448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noTextEdit="1"/>
          </p:cNvSpPr>
          <p:nvPr>
            <p:ph type="sldImg"/>
          </p:nvPr>
        </p:nvSpPr>
        <p:spPr>
          <a:xfrm>
            <a:off x="1912938" y="692150"/>
            <a:ext cx="3032125" cy="2273300"/>
          </a:xfrm>
          <a:noFill/>
          <a:ln cap="flat"/>
        </p:spPr>
      </p:sp>
      <p:sp>
        <p:nvSpPr>
          <p:cNvPr id="6144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12950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p:spPr>
        <p:txBody>
          <a:bodyPr/>
          <a:lstStyle/>
          <a:p>
            <a:endParaRPr lang="zh-CN" altLang="zh-CN" smtClean="0"/>
          </a:p>
        </p:txBody>
      </p:sp>
      <p:sp>
        <p:nvSpPr>
          <p:cNvPr id="6349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092411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noTextEdit="1"/>
          </p:cNvSpPr>
          <p:nvPr>
            <p:ph type="sldImg"/>
          </p:nvPr>
        </p:nvSpPr>
        <p:spPr>
          <a:xfrm>
            <a:off x="1912938" y="692150"/>
            <a:ext cx="3032125" cy="2273300"/>
          </a:xfrm>
          <a:noFill/>
          <a:ln cap="flat"/>
        </p:spPr>
      </p:sp>
      <p:sp>
        <p:nvSpPr>
          <p:cNvPr id="655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22260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noTextEdit="1"/>
          </p:cNvSpPr>
          <p:nvPr>
            <p:ph type="sldImg"/>
          </p:nvPr>
        </p:nvSpPr>
        <p:spPr>
          <a:xfrm>
            <a:off x="1912938" y="692150"/>
            <a:ext cx="3032125" cy="2273300"/>
          </a:xfrm>
          <a:ln cap="flat"/>
        </p:spPr>
      </p:sp>
      <p:sp>
        <p:nvSpPr>
          <p:cNvPr id="1126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618871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75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70199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96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884140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noTextEdit="1"/>
          </p:cNvSpPr>
          <p:nvPr>
            <p:ph type="sldImg"/>
          </p:nvPr>
        </p:nvSpPr>
        <p:spPr>
          <a:xfrm>
            <a:off x="1912938" y="692150"/>
            <a:ext cx="3032125" cy="2273300"/>
          </a:xfrm>
          <a:ln cap="flat"/>
        </p:spPr>
      </p:sp>
      <p:sp>
        <p:nvSpPr>
          <p:cNvPr id="7168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87478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noTextEdit="1"/>
          </p:cNvSpPr>
          <p:nvPr>
            <p:ph type="sldImg"/>
          </p:nvPr>
        </p:nvSpPr>
        <p:spPr>
          <a:xfrm>
            <a:off x="1912938" y="692150"/>
            <a:ext cx="3032125" cy="2273300"/>
          </a:xfrm>
          <a:noFill/>
          <a:ln cap="flat"/>
        </p:spPr>
      </p:sp>
      <p:sp>
        <p:nvSpPr>
          <p:cNvPr id="7373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899623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57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272793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78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625805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noTextEdit="1"/>
          </p:cNvSpPr>
          <p:nvPr>
            <p:ph type="sldImg"/>
          </p:nvPr>
        </p:nvSpPr>
        <p:spPr>
          <a:xfrm>
            <a:off x="1912938" y="692150"/>
            <a:ext cx="3032125" cy="2273300"/>
          </a:xfrm>
          <a:noFill/>
          <a:ln cap="flat"/>
        </p:spPr>
      </p:sp>
      <p:sp>
        <p:nvSpPr>
          <p:cNvPr id="7987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262790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19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556228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39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90886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60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0080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noFill/>
        </p:spPr>
        <p:txBody>
          <a:bodyPr/>
          <a:lstStyle/>
          <a:p>
            <a:endParaRPr lang="zh-CN" altLang="zh-CN" smtClean="0"/>
          </a:p>
        </p:txBody>
      </p:sp>
      <p:sp>
        <p:nvSpPr>
          <p:cNvPr id="1331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528665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80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380858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01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98536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noTextEdit="1"/>
          </p:cNvSpPr>
          <p:nvPr>
            <p:ph type="sldImg"/>
          </p:nvPr>
        </p:nvSpPr>
        <p:spPr>
          <a:xfrm>
            <a:off x="1912938" y="692150"/>
            <a:ext cx="3032125" cy="2273300"/>
          </a:xfrm>
          <a:noFill/>
          <a:ln cap="flat"/>
        </p:spPr>
      </p:sp>
      <p:sp>
        <p:nvSpPr>
          <p:cNvPr id="9216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13747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42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132461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62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35390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83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35150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03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05226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24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32483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44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46933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64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8766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3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82821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85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70585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noTextEdit="1"/>
          </p:cNvSpPr>
          <p:nvPr>
            <p:ph type="sldImg"/>
          </p:nvPr>
        </p:nvSpPr>
        <p:spPr>
          <a:xfrm>
            <a:off x="1912938" y="692150"/>
            <a:ext cx="3032125" cy="2273300"/>
          </a:xfrm>
          <a:noFill/>
          <a:ln cap="flat"/>
        </p:spPr>
      </p:sp>
      <p:sp>
        <p:nvSpPr>
          <p:cNvPr id="11059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64599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noFill/>
        </p:spPr>
        <p:txBody>
          <a:bodyPr/>
          <a:lstStyle/>
          <a:p>
            <a:endParaRPr lang="zh-CN" altLang="zh-CN" smtClean="0"/>
          </a:p>
        </p:txBody>
      </p:sp>
      <p:sp>
        <p:nvSpPr>
          <p:cNvPr id="11264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368054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noTextEdit="1"/>
          </p:cNvSpPr>
          <p:nvPr>
            <p:ph type="sldImg"/>
          </p:nvPr>
        </p:nvSpPr>
        <p:spPr>
          <a:xfrm>
            <a:off x="1912938" y="692150"/>
            <a:ext cx="3032125" cy="2273300"/>
          </a:xfrm>
          <a:noFill/>
          <a:ln cap="flat"/>
        </p:spPr>
      </p:sp>
      <p:sp>
        <p:nvSpPr>
          <p:cNvPr id="11469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235390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673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62827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87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96408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08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49812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28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12912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49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39552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noTextEdit="1"/>
          </p:cNvSpPr>
          <p:nvPr>
            <p:ph type="sldImg"/>
          </p:nvPr>
        </p:nvSpPr>
        <p:spPr>
          <a:xfrm>
            <a:off x="1912938" y="692150"/>
            <a:ext cx="3032125" cy="2273300"/>
          </a:xfrm>
          <a:noFill/>
          <a:ln cap="flat"/>
        </p:spPr>
      </p:sp>
      <p:sp>
        <p:nvSpPr>
          <p:cNvPr id="1269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06364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84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282900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90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45922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10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219832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31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632851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51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376471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72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01254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idx="1"/>
          </p:nvPr>
        </p:nvSpPr>
        <p:spPr>
          <a:noFill/>
        </p:spPr>
        <p:txBody>
          <a:bodyPr/>
          <a:lstStyle/>
          <a:p>
            <a:endParaRPr lang="zh-CN" altLang="zh-CN" smtClean="0"/>
          </a:p>
        </p:txBody>
      </p:sp>
      <p:sp>
        <p:nvSpPr>
          <p:cNvPr id="13926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426714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a:noFill/>
        </p:spPr>
        <p:txBody>
          <a:bodyPr/>
          <a:lstStyle/>
          <a:p>
            <a:endParaRPr lang="zh-CN" altLang="zh-CN" smtClean="0"/>
          </a:p>
        </p:txBody>
      </p:sp>
      <p:sp>
        <p:nvSpPr>
          <p:cNvPr id="14131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94386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noFill/>
        </p:spPr>
        <p:txBody>
          <a:bodyPr/>
          <a:lstStyle/>
          <a:p>
            <a:endParaRPr lang="zh-CN" altLang="zh-CN" smtClean="0"/>
          </a:p>
        </p:txBody>
      </p:sp>
      <p:sp>
        <p:nvSpPr>
          <p:cNvPr id="1433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5205003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54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568034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noTextEdit="1"/>
          </p:cNvSpPr>
          <p:nvPr>
            <p:ph type="sldImg"/>
          </p:nvPr>
        </p:nvSpPr>
        <p:spPr>
          <a:xfrm>
            <a:off x="1912938" y="692150"/>
            <a:ext cx="3032125" cy="2273300"/>
          </a:xfrm>
          <a:ln cap="flat"/>
        </p:spPr>
      </p:sp>
      <p:sp>
        <p:nvSpPr>
          <p:cNvPr id="147459"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83961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p:spPr>
        <p:txBody>
          <a:bodyPr/>
          <a:lstStyle/>
          <a:p>
            <a:endParaRPr lang="zh-CN" altLang="zh-CN" smtClean="0"/>
          </a:p>
        </p:txBody>
      </p:sp>
      <p:sp>
        <p:nvSpPr>
          <p:cNvPr id="2048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353930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noFill/>
        </p:spPr>
        <p:txBody>
          <a:bodyPr/>
          <a:lstStyle/>
          <a:p>
            <a:endParaRPr lang="zh-CN" altLang="zh-CN" smtClean="0"/>
          </a:p>
        </p:txBody>
      </p:sp>
      <p:sp>
        <p:nvSpPr>
          <p:cNvPr id="14950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759191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noTextEdit="1"/>
          </p:cNvSpPr>
          <p:nvPr>
            <p:ph type="sldImg"/>
          </p:nvPr>
        </p:nvSpPr>
        <p:spPr>
          <a:xfrm>
            <a:off x="1912938" y="692150"/>
            <a:ext cx="3032125" cy="2273300"/>
          </a:xfrm>
          <a:noFill/>
          <a:ln cap="flat"/>
        </p:spPr>
      </p:sp>
      <p:sp>
        <p:nvSpPr>
          <p:cNvPr id="15155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556729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536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721908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556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511357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noFill/>
        </p:spPr>
        <p:txBody>
          <a:bodyPr/>
          <a:lstStyle/>
          <a:p>
            <a:endParaRPr lang="zh-CN" altLang="zh-CN" smtClean="0"/>
          </a:p>
        </p:txBody>
      </p:sp>
      <p:sp>
        <p:nvSpPr>
          <p:cNvPr id="15769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63983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597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2597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17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417577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38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357058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58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850774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noFill/>
        </p:spPr>
        <p:txBody>
          <a:bodyPr/>
          <a:lstStyle/>
          <a:p>
            <a:endParaRPr lang="zh-CN" altLang="zh-CN" smtClean="0"/>
          </a:p>
        </p:txBody>
      </p:sp>
      <p:sp>
        <p:nvSpPr>
          <p:cNvPr id="16793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52107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noTextEdit="1"/>
          </p:cNvSpPr>
          <p:nvPr>
            <p:ph type="sldImg"/>
          </p:nvPr>
        </p:nvSpPr>
        <p:spPr>
          <a:xfrm>
            <a:off x="1912938" y="692150"/>
            <a:ext cx="3032125" cy="2273300"/>
          </a:xfrm>
          <a:noFill/>
          <a:ln cap="flat"/>
        </p:spPr>
      </p:sp>
      <p:sp>
        <p:nvSpPr>
          <p:cNvPr id="2253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8693684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body" idx="1"/>
          </p:nvPr>
        </p:nvSpPr>
        <p:spPr>
          <a:noFill/>
        </p:spPr>
        <p:txBody>
          <a:bodyPr/>
          <a:lstStyle/>
          <a:p>
            <a:endParaRPr lang="zh-CN" altLang="zh-CN" smtClean="0"/>
          </a:p>
        </p:txBody>
      </p:sp>
      <p:sp>
        <p:nvSpPr>
          <p:cNvPr id="16998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400196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noTextEdit="1"/>
          </p:cNvSpPr>
          <p:nvPr>
            <p:ph type="sldImg"/>
          </p:nvPr>
        </p:nvSpPr>
        <p:spPr>
          <a:xfrm>
            <a:off x="1912938" y="692150"/>
            <a:ext cx="3032125" cy="2273300"/>
          </a:xfrm>
          <a:noFill/>
          <a:ln cap="flat"/>
        </p:spPr>
      </p:sp>
      <p:sp>
        <p:nvSpPr>
          <p:cNvPr id="17203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799112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a:noFill/>
        </p:spPr>
        <p:txBody>
          <a:bodyPr/>
          <a:lstStyle/>
          <a:p>
            <a:endParaRPr lang="zh-CN" altLang="zh-CN" smtClean="0"/>
          </a:p>
        </p:txBody>
      </p:sp>
      <p:sp>
        <p:nvSpPr>
          <p:cNvPr id="17408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08868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body" idx="1"/>
          </p:nvPr>
        </p:nvSpPr>
        <p:spPr>
          <a:noFill/>
        </p:spPr>
        <p:txBody>
          <a:bodyPr/>
          <a:lstStyle/>
          <a:p>
            <a:endParaRPr lang="zh-CN" altLang="zh-CN" smtClean="0"/>
          </a:p>
        </p:txBody>
      </p:sp>
      <p:sp>
        <p:nvSpPr>
          <p:cNvPr id="17613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6196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a:noFill/>
        </p:spPr>
        <p:txBody>
          <a:bodyPr/>
          <a:lstStyle/>
          <a:p>
            <a:endParaRPr lang="zh-CN" altLang="zh-CN" smtClean="0"/>
          </a:p>
        </p:txBody>
      </p:sp>
      <p:sp>
        <p:nvSpPr>
          <p:cNvPr id="17817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3698914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802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18849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a:noFill/>
        </p:spPr>
        <p:txBody>
          <a:bodyPr/>
          <a:lstStyle/>
          <a:p>
            <a:endParaRPr lang="zh-CN" altLang="zh-CN" smtClean="0"/>
          </a:p>
        </p:txBody>
      </p:sp>
      <p:sp>
        <p:nvSpPr>
          <p:cNvPr id="18227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9411377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1026"/>
          <p:cNvSpPr>
            <a:spLocks noGrp="1" noChangeArrowheads="1"/>
          </p:cNvSpPr>
          <p:nvPr>
            <p:ph type="body" idx="1"/>
          </p:nvPr>
        </p:nvSpPr>
        <p:spPr>
          <a:noFill/>
        </p:spPr>
        <p:txBody>
          <a:bodyPr/>
          <a:lstStyle/>
          <a:p>
            <a:endParaRPr lang="zh-CN" altLang="zh-CN" smtClean="0"/>
          </a:p>
        </p:txBody>
      </p:sp>
      <p:sp>
        <p:nvSpPr>
          <p:cNvPr id="184323" name="Rectangle 1027"/>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45642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noTextEdit="1"/>
          </p:cNvSpPr>
          <p:nvPr>
            <p:ph type="sldImg"/>
          </p:nvPr>
        </p:nvSpPr>
        <p:spPr>
          <a:xfrm>
            <a:off x="1912938" y="692150"/>
            <a:ext cx="3032125" cy="2273300"/>
          </a:xfrm>
          <a:noFill/>
          <a:ln cap="flat"/>
        </p:spPr>
      </p:sp>
      <p:sp>
        <p:nvSpPr>
          <p:cNvPr id="245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25916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634903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378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304800"/>
            <a:ext cx="20383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304800"/>
            <a:ext cx="59626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4208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533400" y="1905000"/>
            <a:ext cx="7848600" cy="4114800"/>
          </a:xfrm>
        </p:spPr>
        <p:txBody>
          <a:bodyPr/>
          <a:lstStyle/>
          <a:p>
            <a:pPr lvl="0"/>
            <a:endParaRPr lang="zh-CN" altLang="en-US" noProof="0" smtClean="0"/>
          </a:p>
        </p:txBody>
      </p:sp>
    </p:spTree>
    <p:extLst>
      <p:ext uri="{BB962C8B-B14F-4D97-AF65-F5344CB8AC3E}">
        <p14:creationId xmlns:p14="http://schemas.microsoft.com/office/powerpoint/2010/main" val="1821676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05000" y="304800"/>
            <a:ext cx="6781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33400" y="19050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33900" y="19050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33400" y="40386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533900" y="40386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68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1905000"/>
            <a:ext cx="7848600" cy="4114800"/>
          </a:xfrm>
        </p:spPr>
        <p:txBody>
          <a:bodyPr/>
          <a:lstStyle/>
          <a:p>
            <a:pPr lvl="0"/>
            <a:endParaRPr lang="zh-CN" altLang="en-US" noProof="0" smtClean="0"/>
          </a:p>
        </p:txBody>
      </p:sp>
    </p:spTree>
    <p:extLst>
      <p:ext uri="{BB962C8B-B14F-4D97-AF65-F5344CB8AC3E}">
        <p14:creationId xmlns:p14="http://schemas.microsoft.com/office/powerpoint/2010/main" val="115627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0454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11752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242030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004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828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74782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71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262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65574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533400" y="19050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2"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2053"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1031" name="Rectangle 7"/>
          <p:cNvSpPr>
            <a:spLocks noChangeArrowheads="1"/>
          </p:cNvSpPr>
          <p:nvPr/>
        </p:nvSpPr>
        <p:spPr bwMode="auto">
          <a:xfrm>
            <a:off x="609600" y="6172200"/>
            <a:ext cx="9969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13 - </a:t>
            </a:r>
            <a:fld id="{6FAA5027-B55C-4CE1-B463-517A47B7EC93}" type="slidenum">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4" name="Rectangle 10"/>
          <p:cNvSpPr>
            <a:spLocks noChangeArrowheads="1"/>
          </p:cNvSpPr>
          <p:nvPr/>
        </p:nvSpPr>
        <p:spPr bwMode="auto">
          <a:xfrm>
            <a:off x="0" y="228600"/>
            <a:ext cx="167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endParaRPr lang="zh-CN" altLang="zh-CN" smtClean="0"/>
          </a:p>
        </p:txBody>
      </p:sp>
      <p:sp>
        <p:nvSpPr>
          <p:cNvPr id="1043" name="Rectangle 19"/>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1044" name="Rectangle 20"/>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34">
                                            <p:txEl>
                                              <p:pRg st="0" end="0"/>
                                            </p:txEl>
                                          </p:spTgt>
                                        </p:tgtEl>
                                        <p:attrNameLst>
                                          <p:attrName>style.visibility</p:attrName>
                                        </p:attrNameLst>
                                      </p:cBhvr>
                                      <p:to>
                                        <p:strVal val="visible"/>
                                      </p:to>
                                    </p:set>
                                    <p:animEffect transition="in" filter="wipe(left)">
                                      <p:cBhvr>
                                        <p:cTn id="7" dur="500"/>
                                        <p:tgtEl>
                                          <p:spTgt spid="1034">
                                            <p:txEl>
                                              <p:pRg st="0" end="0"/>
                                            </p:txEl>
                                          </p:spTgt>
                                        </p:tgtEl>
                                      </p:cBhvr>
                                    </p:animEffect>
                                  </p:childTnLst>
                                  <p:subTnLst>
                                    <p:animClr clrSpc="rgb" dir="cw">
                                      <p:cBhvr override="childStyle">
                                        <p:cTn dur="1" fill="hold" display="0" masterRel="nextClick" afterEffect="1"/>
                                        <p:tgtEl>
                                          <p:spTgt spid="1034">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build="p" autoUpdateAnimBg="0"/>
    </p:bldLst>
  </p:timing>
  <p:txStyles>
    <p:titleStyle>
      <a:lvl1pPr algn="ctr" rtl="0" eaLnBrk="0" fontAlgn="base" hangingPunct="0">
        <a:lnSpc>
          <a:spcPct val="95000"/>
        </a:lnSpc>
        <a:spcBef>
          <a:spcPct val="0"/>
        </a:spcBef>
        <a:spcAft>
          <a:spcPct val="0"/>
        </a:spcAft>
        <a:defRPr kumimoji="1" sz="4400" b="1" kern="1200">
          <a:solidFill>
            <a:schemeClr val="tx1"/>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chemeClr val="tx1"/>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chemeClr val="tx1"/>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0.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19.e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23.emf"/><Relationship Id="rId4"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31.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25.emf"/><Relationship Id="rId4" Type="http://schemas.openxmlformats.org/officeDocument/2006/relationships/oleObject" Target="../embeddings/oleObject16.bin"/><Relationship Id="rId9"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34.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0.bin"/><Relationship Id="rId5" Type="http://schemas.openxmlformats.org/officeDocument/2006/relationships/image" Target="../media/image28.emf"/><Relationship Id="rId4" Type="http://schemas.openxmlformats.org/officeDocument/2006/relationships/oleObject" Target="../embeddings/oleObject19.bin"/><Relationship Id="rId9" Type="http://schemas.openxmlformats.org/officeDocument/2006/relationships/image" Target="../media/image3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38.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31.emf"/><Relationship Id="rId4" Type="http://schemas.openxmlformats.org/officeDocument/2006/relationships/oleObject" Target="../embeddings/oleObject22.bin"/><Relationship Id="rId9" Type="http://schemas.openxmlformats.org/officeDocument/2006/relationships/image" Target="../media/image3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6.emf"/><Relationship Id="rId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7.bin"/><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9.emf"/><Relationship Id="rId4" Type="http://schemas.openxmlformats.org/officeDocument/2006/relationships/oleObject" Target="../embeddings/oleObject28.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0.bin"/><Relationship Id="rId5" Type="http://schemas.openxmlformats.org/officeDocument/2006/relationships/image" Target="../media/image43.emf"/><Relationship Id="rId4" Type="http://schemas.openxmlformats.org/officeDocument/2006/relationships/oleObject" Target="../embeddings/oleObject29.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56.xml"/><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2.bin"/><Relationship Id="rId5" Type="http://schemas.openxmlformats.org/officeDocument/2006/relationships/image" Target="../media/image45.emf"/><Relationship Id="rId4" Type="http://schemas.openxmlformats.org/officeDocument/2006/relationships/oleObject" Target="../embeddings/oleObject31.bin"/><Relationship Id="rId9" Type="http://schemas.openxmlformats.org/officeDocument/2006/relationships/image" Target="../media/image47.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0.emf"/><Relationship Id="rId4" Type="http://schemas.openxmlformats.org/officeDocument/2006/relationships/oleObject" Target="../embeddings/oleObject34.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1.emf"/><Relationship Id="rId4" Type="http://schemas.openxmlformats.org/officeDocument/2006/relationships/oleObject" Target="../embeddings/oleObject35.bin"/></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7.bin"/><Relationship Id="rId5" Type="http://schemas.openxmlformats.org/officeDocument/2006/relationships/image" Target="../media/image54.emf"/><Relationship Id="rId4" Type="http://schemas.openxmlformats.org/officeDocument/2006/relationships/oleObject" Target="../embeddings/oleObject36.bin"/></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62.emf"/><Relationship Id="rId4" Type="http://schemas.openxmlformats.org/officeDocument/2006/relationships/oleObject" Target="../embeddings/oleObject38.bin"/></Relationships>
</file>

<file path=ppt/slides/_rels/slide8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4.emf"/><Relationship Id="rId4" Type="http://schemas.openxmlformats.org/officeDocument/2006/relationships/oleObject" Target="../embeddings/oleObject39.bin"/></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22.vml"/><Relationship Id="rId1" Type="http://schemas.openxmlformats.org/officeDocument/2006/relationships/themeOverride" Target="../theme/themeOverride19.xml"/><Relationship Id="rId6" Type="http://schemas.openxmlformats.org/officeDocument/2006/relationships/image" Target="../media/image68.wmf"/><Relationship Id="rId5" Type="http://schemas.openxmlformats.org/officeDocument/2006/relationships/oleObject" Target="../embeddings/oleObject40.bin"/><Relationship Id="rId4"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2" name="Rectangle 4"/>
          <p:cNvSpPr>
            <a:spLocks noGrp="1" noChangeArrowheads="1"/>
          </p:cNvSpPr>
          <p:nvPr>
            <p:ph type="ctrTitle"/>
          </p:nvPr>
        </p:nvSpPr>
        <p:spPr>
          <a:xfrm>
            <a:off x="1763713" y="228600"/>
            <a:ext cx="7075487" cy="1143000"/>
          </a:xfrm>
        </p:spPr>
        <p:txBody>
          <a:bodyPr anchor="ctr"/>
          <a:lstStyle/>
          <a:p>
            <a:pPr>
              <a:defRPr/>
            </a:pPr>
            <a:r>
              <a:rPr lang="zh-CN" altLang="en-US" sz="4000" smtClean="0">
                <a:latin typeface="Arial" panose="020B0604020202020204" pitchFamily="34" charset="0"/>
              </a:rPr>
              <a:t>第</a:t>
            </a:r>
            <a:r>
              <a:rPr lang="en-US" altLang="zh-CN" sz="4000" smtClean="0">
                <a:latin typeface="Arial" panose="020B0604020202020204" pitchFamily="34" charset="0"/>
              </a:rPr>
              <a:t>13</a:t>
            </a:r>
            <a:r>
              <a:rPr lang="zh-CN" altLang="en-US" sz="4000" smtClean="0">
                <a:latin typeface="Arial" panose="020B0604020202020204" pitchFamily="34" charset="0"/>
              </a:rPr>
              <a:t>章   时间序列分析和预测</a:t>
            </a:r>
          </a:p>
        </p:txBody>
      </p:sp>
      <p:grpSp>
        <p:nvGrpSpPr>
          <p:cNvPr id="5123" name="Group 353"/>
          <p:cNvGrpSpPr>
            <a:grpSpLocks/>
          </p:cNvGrpSpPr>
          <p:nvPr/>
        </p:nvGrpSpPr>
        <p:grpSpPr bwMode="auto">
          <a:xfrm>
            <a:off x="1371600" y="1600200"/>
            <a:ext cx="7543800" cy="4740275"/>
            <a:chOff x="864" y="1008"/>
            <a:chExt cx="4752" cy="2986"/>
          </a:xfrm>
        </p:grpSpPr>
        <p:sp>
          <p:nvSpPr>
            <p:cNvPr id="514402" name="Text Box 354"/>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5125" name="WordArt 35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5126" name="Group 356"/>
            <p:cNvGrpSpPr>
              <a:grpSpLocks/>
            </p:cNvGrpSpPr>
            <p:nvPr/>
          </p:nvGrpSpPr>
          <p:grpSpPr bwMode="auto">
            <a:xfrm>
              <a:off x="1926" y="2553"/>
              <a:ext cx="1905" cy="1335"/>
              <a:chOff x="1926" y="2553"/>
              <a:chExt cx="1905" cy="1335"/>
            </a:xfrm>
          </p:grpSpPr>
          <p:grpSp>
            <p:nvGrpSpPr>
              <p:cNvPr id="5127" name="Group 357"/>
              <p:cNvGrpSpPr>
                <a:grpSpLocks/>
              </p:cNvGrpSpPr>
              <p:nvPr/>
            </p:nvGrpSpPr>
            <p:grpSpPr bwMode="auto">
              <a:xfrm>
                <a:off x="2846" y="3144"/>
                <a:ext cx="985" cy="318"/>
                <a:chOff x="3038" y="3135"/>
                <a:chExt cx="985" cy="318"/>
              </a:xfrm>
            </p:grpSpPr>
            <p:sp>
              <p:nvSpPr>
                <p:cNvPr id="5219" name="Freeform 358"/>
                <p:cNvSpPr>
                  <a:spLocks/>
                </p:cNvSpPr>
                <p:nvPr/>
              </p:nvSpPr>
              <p:spPr bwMode="auto">
                <a:xfrm>
                  <a:off x="3038" y="3135"/>
                  <a:ext cx="565" cy="318"/>
                </a:xfrm>
                <a:custGeom>
                  <a:avLst/>
                  <a:gdLst>
                    <a:gd name="T0" fmla="*/ 283 w 1129"/>
                    <a:gd name="T1" fmla="*/ 33 h 954"/>
                    <a:gd name="T2" fmla="*/ 283 w 1129"/>
                    <a:gd name="T3" fmla="*/ 106 h 954"/>
                    <a:gd name="T4" fmla="*/ 0 w 1129"/>
                    <a:gd name="T5" fmla="*/ 52 h 954"/>
                    <a:gd name="T6" fmla="*/ 0 w 1129"/>
                    <a:gd name="T7" fmla="*/ 0 h 954"/>
                    <a:gd name="T8" fmla="*/ 283 w 1129"/>
                    <a:gd name="T9" fmla="*/ 33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5220" name="Freeform 359"/>
                <p:cNvSpPr>
                  <a:spLocks/>
                </p:cNvSpPr>
                <p:nvPr/>
              </p:nvSpPr>
              <p:spPr bwMode="auto">
                <a:xfrm>
                  <a:off x="3603" y="3211"/>
                  <a:ext cx="420" cy="242"/>
                </a:xfrm>
                <a:custGeom>
                  <a:avLst/>
                  <a:gdLst>
                    <a:gd name="T0" fmla="*/ 0 w 841"/>
                    <a:gd name="T1" fmla="*/ 7 h 726"/>
                    <a:gd name="T2" fmla="*/ 0 w 841"/>
                    <a:gd name="T3" fmla="*/ 81 h 726"/>
                    <a:gd name="T4" fmla="*/ 210 w 841"/>
                    <a:gd name="T5" fmla="*/ 63 h 726"/>
                    <a:gd name="T6" fmla="*/ 210 w 841"/>
                    <a:gd name="T7" fmla="*/ 0 h 726"/>
                    <a:gd name="T8" fmla="*/ 0 w 841"/>
                    <a:gd name="T9" fmla="*/ 7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221" name="Freeform 360"/>
                <p:cNvSpPr>
                  <a:spLocks/>
                </p:cNvSpPr>
                <p:nvPr/>
              </p:nvSpPr>
              <p:spPr bwMode="auto">
                <a:xfrm>
                  <a:off x="3038" y="3135"/>
                  <a:ext cx="985" cy="98"/>
                </a:xfrm>
                <a:custGeom>
                  <a:avLst/>
                  <a:gdLst>
                    <a:gd name="T0" fmla="*/ 493 w 1970"/>
                    <a:gd name="T1" fmla="*/ 25 h 293"/>
                    <a:gd name="T2" fmla="*/ 281 w 1970"/>
                    <a:gd name="T3" fmla="*/ 33 h 293"/>
                    <a:gd name="T4" fmla="*/ 0 w 1970"/>
                    <a:gd name="T5" fmla="*/ 0 h 293"/>
                    <a:gd name="T6" fmla="*/ 207 w 1970"/>
                    <a:gd name="T7" fmla="*/ 0 h 293"/>
                    <a:gd name="T8" fmla="*/ 493 w 1970"/>
                    <a:gd name="T9" fmla="*/ 25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5128" name="Freeform 361"/>
              <p:cNvSpPr>
                <a:spLocks/>
              </p:cNvSpPr>
              <p:nvPr/>
            </p:nvSpPr>
            <p:spPr bwMode="auto">
              <a:xfrm>
                <a:off x="3154" y="3118"/>
                <a:ext cx="357" cy="91"/>
              </a:xfrm>
              <a:custGeom>
                <a:avLst/>
                <a:gdLst>
                  <a:gd name="T0" fmla="*/ 178 w 715"/>
                  <a:gd name="T1" fmla="*/ 17 h 273"/>
                  <a:gd name="T2" fmla="*/ 178 w 715"/>
                  <a:gd name="T3" fmla="*/ 27 h 273"/>
                  <a:gd name="T4" fmla="*/ 95 w 715"/>
                  <a:gd name="T5" fmla="*/ 30 h 273"/>
                  <a:gd name="T6" fmla="*/ 0 w 715"/>
                  <a:gd name="T7" fmla="*/ 19 h 273"/>
                  <a:gd name="T8" fmla="*/ 0 w 715"/>
                  <a:gd name="T9" fmla="*/ 0 h 273"/>
                  <a:gd name="T10" fmla="*/ 178 w 715"/>
                  <a:gd name="T11" fmla="*/ 17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129" name="Freeform 362"/>
              <p:cNvSpPr>
                <a:spLocks/>
              </p:cNvSpPr>
              <p:nvPr/>
            </p:nvSpPr>
            <p:spPr bwMode="auto">
              <a:xfrm>
                <a:off x="2959" y="2733"/>
                <a:ext cx="456" cy="444"/>
              </a:xfrm>
              <a:custGeom>
                <a:avLst/>
                <a:gdLst>
                  <a:gd name="T0" fmla="*/ 196 w 913"/>
                  <a:gd name="T1" fmla="*/ 148 h 1333"/>
                  <a:gd name="T2" fmla="*/ 228 w 913"/>
                  <a:gd name="T3" fmla="*/ 5 h 1333"/>
                  <a:gd name="T4" fmla="*/ 32 w 913"/>
                  <a:gd name="T5" fmla="*/ 0 h 1333"/>
                  <a:gd name="T6" fmla="*/ 0 w 913"/>
                  <a:gd name="T7" fmla="*/ 127 h 1333"/>
                  <a:gd name="T8" fmla="*/ 196 w 913"/>
                  <a:gd name="T9" fmla="*/ 148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5130" name="Freeform 363"/>
              <p:cNvSpPr>
                <a:spLocks/>
              </p:cNvSpPr>
              <p:nvPr/>
            </p:nvSpPr>
            <p:spPr bwMode="auto">
              <a:xfrm>
                <a:off x="3351" y="2747"/>
                <a:ext cx="404" cy="441"/>
              </a:xfrm>
              <a:custGeom>
                <a:avLst/>
                <a:gdLst>
                  <a:gd name="T0" fmla="*/ 32 w 809"/>
                  <a:gd name="T1" fmla="*/ 0 h 1323"/>
                  <a:gd name="T2" fmla="*/ 202 w 809"/>
                  <a:gd name="T3" fmla="*/ 33 h 1323"/>
                  <a:gd name="T4" fmla="*/ 178 w 809"/>
                  <a:gd name="T5" fmla="*/ 147 h 1323"/>
                  <a:gd name="T6" fmla="*/ 0 w 809"/>
                  <a:gd name="T7" fmla="*/ 143 h 1323"/>
                  <a:gd name="T8" fmla="*/ 32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131" name="Freeform 364">
                <a:hlinkHover r:id="" action="ppaction://noaction" highlightClick="1"/>
              </p:cNvPr>
              <p:cNvSpPr>
                <a:spLocks/>
              </p:cNvSpPr>
              <p:nvPr/>
            </p:nvSpPr>
            <p:spPr bwMode="auto">
              <a:xfrm>
                <a:off x="3011" y="2777"/>
                <a:ext cx="328" cy="334"/>
              </a:xfrm>
              <a:custGeom>
                <a:avLst/>
                <a:gdLst>
                  <a:gd name="T0" fmla="*/ 165 w 654"/>
                  <a:gd name="T1" fmla="*/ 5 h 1003"/>
                  <a:gd name="T2" fmla="*/ 141 w 654"/>
                  <a:gd name="T3" fmla="*/ 111 h 1003"/>
                  <a:gd name="T4" fmla="*/ 0 w 654"/>
                  <a:gd name="T5" fmla="*/ 99 h 1003"/>
                  <a:gd name="T6" fmla="*/ 24 w 654"/>
                  <a:gd name="T7" fmla="*/ 0 h 1003"/>
                  <a:gd name="T8" fmla="*/ 165 w 654"/>
                  <a:gd name="T9" fmla="*/ 5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5132" name="Group 365"/>
              <p:cNvGrpSpPr>
                <a:grpSpLocks/>
              </p:cNvGrpSpPr>
              <p:nvPr/>
            </p:nvGrpSpPr>
            <p:grpSpPr bwMode="auto">
              <a:xfrm>
                <a:off x="2887" y="3178"/>
                <a:ext cx="321" cy="207"/>
                <a:chOff x="3079" y="3169"/>
                <a:chExt cx="321" cy="207"/>
              </a:xfrm>
            </p:grpSpPr>
            <p:sp>
              <p:nvSpPr>
                <p:cNvPr id="5212" name="Freeform 366"/>
                <p:cNvSpPr>
                  <a:spLocks/>
                </p:cNvSpPr>
                <p:nvPr/>
              </p:nvSpPr>
              <p:spPr bwMode="auto">
                <a:xfrm>
                  <a:off x="3079" y="3169"/>
                  <a:ext cx="321" cy="207"/>
                </a:xfrm>
                <a:custGeom>
                  <a:avLst/>
                  <a:gdLst>
                    <a:gd name="T0" fmla="*/ 0 w 643"/>
                    <a:gd name="T1" fmla="*/ 0 h 621"/>
                    <a:gd name="T2" fmla="*/ 160 w 643"/>
                    <a:gd name="T3" fmla="*/ 21 h 621"/>
                    <a:gd name="T4" fmla="*/ 160 w 643"/>
                    <a:gd name="T5" fmla="*/ 69 h 621"/>
                    <a:gd name="T6" fmla="*/ 0 w 643"/>
                    <a:gd name="T7" fmla="*/ 39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5213" name="Line 36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4" name="Line 36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5" name="Line 36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6" name="Line 37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7" name="Line 37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8" name="Line 37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3" name="Group 373"/>
              <p:cNvGrpSpPr>
                <a:grpSpLocks/>
              </p:cNvGrpSpPr>
              <p:nvPr/>
            </p:nvGrpSpPr>
            <p:grpSpPr bwMode="auto">
              <a:xfrm>
                <a:off x="2556" y="3183"/>
                <a:ext cx="769" cy="356"/>
                <a:chOff x="2748" y="3174"/>
                <a:chExt cx="769" cy="356"/>
              </a:xfrm>
            </p:grpSpPr>
            <p:grpSp>
              <p:nvGrpSpPr>
                <p:cNvPr id="5181" name="Group 374"/>
                <p:cNvGrpSpPr>
                  <a:grpSpLocks/>
                </p:cNvGrpSpPr>
                <p:nvPr/>
              </p:nvGrpSpPr>
              <p:grpSpPr bwMode="auto">
                <a:xfrm>
                  <a:off x="3343" y="3367"/>
                  <a:ext cx="125" cy="84"/>
                  <a:chOff x="3343" y="3367"/>
                  <a:chExt cx="125" cy="84"/>
                </a:xfrm>
              </p:grpSpPr>
              <p:sp>
                <p:nvSpPr>
                  <p:cNvPr id="5210" name="Freeform 375"/>
                  <p:cNvSpPr>
                    <a:spLocks/>
                  </p:cNvSpPr>
                  <p:nvPr/>
                </p:nvSpPr>
                <p:spPr bwMode="auto">
                  <a:xfrm>
                    <a:off x="3431" y="3367"/>
                    <a:ext cx="37" cy="84"/>
                  </a:xfrm>
                  <a:custGeom>
                    <a:avLst/>
                    <a:gdLst>
                      <a:gd name="T0" fmla="*/ 13 w 72"/>
                      <a:gd name="T1" fmla="*/ 0 h 252"/>
                      <a:gd name="T2" fmla="*/ 19 w 72"/>
                      <a:gd name="T3" fmla="*/ 26 h 252"/>
                      <a:gd name="T4" fmla="*/ 6 w 72"/>
                      <a:gd name="T5" fmla="*/ 28 h 252"/>
                      <a:gd name="T6" fmla="*/ 0 w 72"/>
                      <a:gd name="T7" fmla="*/ 1 h 252"/>
                      <a:gd name="T8" fmla="*/ 13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211" name="Freeform 376"/>
                  <p:cNvSpPr>
                    <a:spLocks/>
                  </p:cNvSpPr>
                  <p:nvPr/>
                </p:nvSpPr>
                <p:spPr bwMode="auto">
                  <a:xfrm>
                    <a:off x="3343" y="3378"/>
                    <a:ext cx="99" cy="73"/>
                  </a:xfrm>
                  <a:custGeom>
                    <a:avLst/>
                    <a:gdLst>
                      <a:gd name="T0" fmla="*/ 45 w 199"/>
                      <a:gd name="T1" fmla="*/ 1 h 219"/>
                      <a:gd name="T2" fmla="*/ 49 w 199"/>
                      <a:gd name="T3" fmla="*/ 24 h 219"/>
                      <a:gd name="T4" fmla="*/ 0 w 199"/>
                      <a:gd name="T5" fmla="*/ 12 h 219"/>
                      <a:gd name="T6" fmla="*/ 19 w 199"/>
                      <a:gd name="T7" fmla="*/ 9 h 219"/>
                      <a:gd name="T8" fmla="*/ 37 w 199"/>
                      <a:gd name="T9" fmla="*/ 14 h 219"/>
                      <a:gd name="T10" fmla="*/ 31 w 199"/>
                      <a:gd name="T11" fmla="*/ 0 h 219"/>
                      <a:gd name="T12" fmla="*/ 45 w 199"/>
                      <a:gd name="T13" fmla="*/ 1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5182" name="Group 377"/>
                <p:cNvGrpSpPr>
                  <a:grpSpLocks/>
                </p:cNvGrpSpPr>
                <p:nvPr/>
              </p:nvGrpSpPr>
              <p:grpSpPr bwMode="auto">
                <a:xfrm>
                  <a:off x="2748" y="3174"/>
                  <a:ext cx="769" cy="356"/>
                  <a:chOff x="2748" y="3174"/>
                  <a:chExt cx="769" cy="356"/>
                </a:xfrm>
              </p:grpSpPr>
              <p:sp>
                <p:nvSpPr>
                  <p:cNvPr id="5183" name="Freeform 378"/>
                  <p:cNvSpPr>
                    <a:spLocks/>
                  </p:cNvSpPr>
                  <p:nvPr/>
                </p:nvSpPr>
                <p:spPr bwMode="auto">
                  <a:xfrm>
                    <a:off x="2750" y="3174"/>
                    <a:ext cx="753" cy="315"/>
                  </a:xfrm>
                  <a:custGeom>
                    <a:avLst/>
                    <a:gdLst>
                      <a:gd name="T0" fmla="*/ 377 w 1506"/>
                      <a:gd name="T1" fmla="*/ 45 h 944"/>
                      <a:gd name="T2" fmla="*/ 197 w 1506"/>
                      <a:gd name="T3" fmla="*/ 105 h 944"/>
                      <a:gd name="T4" fmla="*/ 0 w 1506"/>
                      <a:gd name="T5" fmla="*/ 46 h 944"/>
                      <a:gd name="T6" fmla="*/ 151 w 1506"/>
                      <a:gd name="T7" fmla="*/ 0 h 944"/>
                      <a:gd name="T8" fmla="*/ 377 w 1506"/>
                      <a:gd name="T9" fmla="*/ 45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184" name="Freeform 379"/>
                  <p:cNvSpPr>
                    <a:spLocks/>
                  </p:cNvSpPr>
                  <p:nvPr/>
                </p:nvSpPr>
                <p:spPr bwMode="auto">
                  <a:xfrm>
                    <a:off x="3140" y="3306"/>
                    <a:ext cx="377" cy="222"/>
                  </a:xfrm>
                  <a:custGeom>
                    <a:avLst/>
                    <a:gdLst>
                      <a:gd name="T0" fmla="*/ 182 w 754"/>
                      <a:gd name="T1" fmla="*/ 0 h 666"/>
                      <a:gd name="T2" fmla="*/ 0 w 754"/>
                      <a:gd name="T3" fmla="*/ 61 h 666"/>
                      <a:gd name="T4" fmla="*/ 6 w 754"/>
                      <a:gd name="T5" fmla="*/ 74 h 666"/>
                      <a:gd name="T6" fmla="*/ 189 w 754"/>
                      <a:gd name="T7" fmla="*/ 12 h 666"/>
                      <a:gd name="T8" fmla="*/ 182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185" name="Freeform 380"/>
                  <p:cNvSpPr>
                    <a:spLocks/>
                  </p:cNvSpPr>
                  <p:nvPr/>
                </p:nvSpPr>
                <p:spPr bwMode="auto">
                  <a:xfrm>
                    <a:off x="2748" y="3312"/>
                    <a:ext cx="403" cy="218"/>
                  </a:xfrm>
                  <a:custGeom>
                    <a:avLst/>
                    <a:gdLst>
                      <a:gd name="T0" fmla="*/ 202 w 805"/>
                      <a:gd name="T1" fmla="*/ 73 h 654"/>
                      <a:gd name="T2" fmla="*/ 196 w 805"/>
                      <a:gd name="T3" fmla="*/ 59 h 654"/>
                      <a:gd name="T4" fmla="*/ 0 w 805"/>
                      <a:gd name="T5" fmla="*/ 0 h 654"/>
                      <a:gd name="T6" fmla="*/ 7 w 805"/>
                      <a:gd name="T7" fmla="*/ 11 h 654"/>
                      <a:gd name="T8" fmla="*/ 202 w 805"/>
                      <a:gd name="T9" fmla="*/ 73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5186" name="Freeform 381"/>
                  <p:cNvSpPr>
                    <a:spLocks/>
                  </p:cNvSpPr>
                  <p:nvPr/>
                </p:nvSpPr>
                <p:spPr bwMode="auto">
                  <a:xfrm>
                    <a:off x="3053" y="3323"/>
                    <a:ext cx="302" cy="138"/>
                  </a:xfrm>
                  <a:custGeom>
                    <a:avLst/>
                    <a:gdLst>
                      <a:gd name="T0" fmla="*/ 151 w 604"/>
                      <a:gd name="T1" fmla="*/ 12 h 415"/>
                      <a:gd name="T2" fmla="*/ 99 w 604"/>
                      <a:gd name="T3" fmla="*/ 0 h 415"/>
                      <a:gd name="T4" fmla="*/ 0 w 604"/>
                      <a:gd name="T5" fmla="*/ 32 h 415"/>
                      <a:gd name="T6" fmla="*/ 50 w 604"/>
                      <a:gd name="T7" fmla="*/ 46 h 415"/>
                      <a:gd name="T8" fmla="*/ 151 w 604"/>
                      <a:gd name="T9" fmla="*/ 12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7" name="Freeform 382"/>
                  <p:cNvSpPr>
                    <a:spLocks/>
                  </p:cNvSpPr>
                  <p:nvPr/>
                </p:nvSpPr>
                <p:spPr bwMode="auto">
                  <a:xfrm>
                    <a:off x="2786" y="3225"/>
                    <a:ext cx="446" cy="186"/>
                  </a:xfrm>
                  <a:custGeom>
                    <a:avLst/>
                    <a:gdLst>
                      <a:gd name="T0" fmla="*/ 223 w 892"/>
                      <a:gd name="T1" fmla="*/ 30 h 558"/>
                      <a:gd name="T2" fmla="*/ 126 w 892"/>
                      <a:gd name="T3" fmla="*/ 62 h 558"/>
                      <a:gd name="T4" fmla="*/ 0 w 892"/>
                      <a:gd name="T5" fmla="*/ 27 h 558"/>
                      <a:gd name="T6" fmla="*/ 91 w 892"/>
                      <a:gd name="T7" fmla="*/ 0 h 558"/>
                      <a:gd name="T8" fmla="*/ 223 w 892"/>
                      <a:gd name="T9" fmla="*/ 30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8" name="Freeform 383"/>
                  <p:cNvSpPr>
                    <a:spLocks/>
                  </p:cNvSpPr>
                  <p:nvPr/>
                </p:nvSpPr>
                <p:spPr bwMode="auto">
                  <a:xfrm>
                    <a:off x="2975" y="3184"/>
                    <a:ext cx="492" cy="170"/>
                  </a:xfrm>
                  <a:custGeom>
                    <a:avLst/>
                    <a:gdLst>
                      <a:gd name="T0" fmla="*/ 195 w 984"/>
                      <a:gd name="T1" fmla="*/ 57 h 509"/>
                      <a:gd name="T2" fmla="*/ 246 w 984"/>
                      <a:gd name="T3" fmla="*/ 41 h 509"/>
                      <a:gd name="T4" fmla="*/ 40 w 984"/>
                      <a:gd name="T5" fmla="*/ 0 h 509"/>
                      <a:gd name="T6" fmla="*/ 0 w 984"/>
                      <a:gd name="T7" fmla="*/ 12 h 509"/>
                      <a:gd name="T8" fmla="*/ 195 w 984"/>
                      <a:gd name="T9" fmla="*/ 57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9" name="Line 38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0" name="Line 38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1" name="Line 38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2" name="Line 38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3" name="Line 38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4" name="Line 38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5" name="Line 39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6" name="Line 39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7" name="Line 39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8" name="Line 39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9" name="Line 39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0" name="Line 39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1" name="Line 39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 name="Line 39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3" name="Line 39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4" name="Line 39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5" name="Line 40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6" name="Line 40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7" name="Line 40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8" name="Line 40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9" name="Line 40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34" name="Text Box 40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a:solidFill>
                      <a:schemeClr val="bg2"/>
                    </a:solidFill>
                    <a:latin typeface="Times New Roman" panose="02020603050405020304" pitchFamily="18" charset="0"/>
                  </a:rPr>
                  <a:t>统计学</a:t>
                </a:r>
              </a:p>
            </p:txBody>
          </p:sp>
          <p:grpSp>
            <p:nvGrpSpPr>
              <p:cNvPr id="5135" name="Group 406"/>
              <p:cNvGrpSpPr>
                <a:grpSpLocks/>
              </p:cNvGrpSpPr>
              <p:nvPr/>
            </p:nvGrpSpPr>
            <p:grpSpPr bwMode="auto">
              <a:xfrm>
                <a:off x="1926" y="2553"/>
                <a:ext cx="1021" cy="1335"/>
                <a:chOff x="2118" y="2544"/>
                <a:chExt cx="1021" cy="1335"/>
              </a:xfrm>
            </p:grpSpPr>
            <p:grpSp>
              <p:nvGrpSpPr>
                <p:cNvPr id="5136" name="Group 407"/>
                <p:cNvGrpSpPr>
                  <a:grpSpLocks/>
                </p:cNvGrpSpPr>
                <p:nvPr/>
              </p:nvGrpSpPr>
              <p:grpSpPr bwMode="auto">
                <a:xfrm>
                  <a:off x="2307" y="2573"/>
                  <a:ext cx="341" cy="359"/>
                  <a:chOff x="2307" y="2573"/>
                  <a:chExt cx="341" cy="359"/>
                </a:xfrm>
              </p:grpSpPr>
              <p:grpSp>
                <p:nvGrpSpPr>
                  <p:cNvPr id="5167" name="Group 408"/>
                  <p:cNvGrpSpPr>
                    <a:grpSpLocks/>
                  </p:cNvGrpSpPr>
                  <p:nvPr/>
                </p:nvGrpSpPr>
                <p:grpSpPr bwMode="auto">
                  <a:xfrm>
                    <a:off x="2307" y="2573"/>
                    <a:ext cx="341" cy="359"/>
                    <a:chOff x="2307" y="2573"/>
                    <a:chExt cx="341" cy="359"/>
                  </a:xfrm>
                </p:grpSpPr>
                <p:sp>
                  <p:nvSpPr>
                    <p:cNvPr id="5179" name="Freeform 409"/>
                    <p:cNvSpPr>
                      <a:spLocks/>
                    </p:cNvSpPr>
                    <p:nvPr/>
                  </p:nvSpPr>
                  <p:spPr bwMode="auto">
                    <a:xfrm>
                      <a:off x="2307" y="2573"/>
                      <a:ext cx="341" cy="359"/>
                    </a:xfrm>
                    <a:custGeom>
                      <a:avLst/>
                      <a:gdLst>
                        <a:gd name="T0" fmla="*/ 118 w 683"/>
                        <a:gd name="T1" fmla="*/ 4 h 1075"/>
                        <a:gd name="T2" fmla="*/ 140 w 683"/>
                        <a:gd name="T3" fmla="*/ 8 h 1075"/>
                        <a:gd name="T4" fmla="*/ 149 w 683"/>
                        <a:gd name="T5" fmla="*/ 18 h 1075"/>
                        <a:gd name="T6" fmla="*/ 155 w 683"/>
                        <a:gd name="T7" fmla="*/ 32 h 1075"/>
                        <a:gd name="T8" fmla="*/ 156 w 683"/>
                        <a:gd name="T9" fmla="*/ 37 h 1075"/>
                        <a:gd name="T10" fmla="*/ 155 w 683"/>
                        <a:gd name="T11" fmla="*/ 43 h 1075"/>
                        <a:gd name="T12" fmla="*/ 152 w 683"/>
                        <a:gd name="T13" fmla="*/ 46 h 1075"/>
                        <a:gd name="T14" fmla="*/ 157 w 683"/>
                        <a:gd name="T15" fmla="*/ 54 h 1075"/>
                        <a:gd name="T16" fmla="*/ 163 w 683"/>
                        <a:gd name="T17" fmla="*/ 61 h 1075"/>
                        <a:gd name="T18" fmla="*/ 165 w 683"/>
                        <a:gd name="T19" fmla="*/ 63 h 1075"/>
                        <a:gd name="T20" fmla="*/ 168 w 683"/>
                        <a:gd name="T21" fmla="*/ 65 h 1075"/>
                        <a:gd name="T22" fmla="*/ 170 w 683"/>
                        <a:gd name="T23" fmla="*/ 66 h 1075"/>
                        <a:gd name="T24" fmla="*/ 170 w 683"/>
                        <a:gd name="T25" fmla="*/ 68 h 1075"/>
                        <a:gd name="T26" fmla="*/ 169 w 683"/>
                        <a:gd name="T27" fmla="*/ 70 h 1075"/>
                        <a:gd name="T28" fmla="*/ 167 w 683"/>
                        <a:gd name="T29" fmla="*/ 71 h 1075"/>
                        <a:gd name="T30" fmla="*/ 160 w 683"/>
                        <a:gd name="T31" fmla="*/ 72 h 1075"/>
                        <a:gd name="T32" fmla="*/ 157 w 683"/>
                        <a:gd name="T33" fmla="*/ 73 h 1075"/>
                        <a:gd name="T34" fmla="*/ 156 w 683"/>
                        <a:gd name="T35" fmla="*/ 76 h 1075"/>
                        <a:gd name="T36" fmla="*/ 157 w 683"/>
                        <a:gd name="T37" fmla="*/ 79 h 1075"/>
                        <a:gd name="T38" fmla="*/ 160 w 683"/>
                        <a:gd name="T39" fmla="*/ 83 h 1075"/>
                        <a:gd name="T40" fmla="*/ 158 w 683"/>
                        <a:gd name="T41" fmla="*/ 85 h 1075"/>
                        <a:gd name="T42" fmla="*/ 155 w 683"/>
                        <a:gd name="T43" fmla="*/ 87 h 1075"/>
                        <a:gd name="T44" fmla="*/ 156 w 683"/>
                        <a:gd name="T45" fmla="*/ 89 h 1075"/>
                        <a:gd name="T46" fmla="*/ 157 w 683"/>
                        <a:gd name="T47" fmla="*/ 91 h 1075"/>
                        <a:gd name="T48" fmla="*/ 155 w 683"/>
                        <a:gd name="T49" fmla="*/ 93 h 1075"/>
                        <a:gd name="T50" fmla="*/ 152 w 683"/>
                        <a:gd name="T51" fmla="*/ 93 h 1075"/>
                        <a:gd name="T52" fmla="*/ 150 w 683"/>
                        <a:gd name="T53" fmla="*/ 96 h 1075"/>
                        <a:gd name="T54" fmla="*/ 150 w 683"/>
                        <a:gd name="T55" fmla="*/ 99 h 1075"/>
                        <a:gd name="T56" fmla="*/ 149 w 683"/>
                        <a:gd name="T57" fmla="*/ 102 h 1075"/>
                        <a:gd name="T58" fmla="*/ 146 w 683"/>
                        <a:gd name="T59" fmla="*/ 103 h 1075"/>
                        <a:gd name="T60" fmla="*/ 143 w 683"/>
                        <a:gd name="T61" fmla="*/ 105 h 1075"/>
                        <a:gd name="T62" fmla="*/ 138 w 683"/>
                        <a:gd name="T63" fmla="*/ 106 h 1075"/>
                        <a:gd name="T64" fmla="*/ 133 w 683"/>
                        <a:gd name="T65" fmla="*/ 106 h 1075"/>
                        <a:gd name="T66" fmla="*/ 121 w 683"/>
                        <a:gd name="T67" fmla="*/ 106 h 1075"/>
                        <a:gd name="T68" fmla="*/ 109 w 683"/>
                        <a:gd name="T69" fmla="*/ 105 h 1075"/>
                        <a:gd name="T70" fmla="*/ 92 w 683"/>
                        <a:gd name="T71" fmla="*/ 120 h 1075"/>
                        <a:gd name="T72" fmla="*/ 22 w 683"/>
                        <a:gd name="T73" fmla="*/ 101 h 1075"/>
                        <a:gd name="T74" fmla="*/ 29 w 683"/>
                        <a:gd name="T75" fmla="*/ 95 h 1075"/>
                        <a:gd name="T76" fmla="*/ 33 w 683"/>
                        <a:gd name="T77" fmla="*/ 89 h 1075"/>
                        <a:gd name="T78" fmla="*/ 33 w 683"/>
                        <a:gd name="T79" fmla="*/ 81 h 1075"/>
                        <a:gd name="T80" fmla="*/ 0 w 683"/>
                        <a:gd name="T81" fmla="*/ 63 h 1075"/>
                        <a:gd name="T82" fmla="*/ 0 w 683"/>
                        <a:gd name="T83" fmla="*/ 22 h 1075"/>
                        <a:gd name="T84" fmla="*/ 17 w 683"/>
                        <a:gd name="T85" fmla="*/ 11 h 1075"/>
                        <a:gd name="T86" fmla="*/ 39 w 683"/>
                        <a:gd name="T87" fmla="*/ 5 h 1075"/>
                        <a:gd name="T88" fmla="*/ 61 w 683"/>
                        <a:gd name="T89" fmla="*/ 0 h 1075"/>
                        <a:gd name="T90" fmla="*/ 91 w 683"/>
                        <a:gd name="T91" fmla="*/ 2 h 1075"/>
                        <a:gd name="T92" fmla="*/ 118 w 683"/>
                        <a:gd name="T93" fmla="*/ 4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80" name="Freeform 410"/>
                    <p:cNvSpPr>
                      <a:spLocks/>
                    </p:cNvSpPr>
                    <p:nvPr/>
                  </p:nvSpPr>
                  <p:spPr bwMode="auto">
                    <a:xfrm>
                      <a:off x="2451" y="2799"/>
                      <a:ext cx="39" cy="56"/>
                    </a:xfrm>
                    <a:custGeom>
                      <a:avLst/>
                      <a:gdLst>
                        <a:gd name="T0" fmla="*/ 0 w 79"/>
                        <a:gd name="T1" fmla="*/ 0 h 168"/>
                        <a:gd name="T2" fmla="*/ 5 w 79"/>
                        <a:gd name="T3" fmla="*/ 9 h 168"/>
                        <a:gd name="T4" fmla="*/ 11 w 79"/>
                        <a:gd name="T5" fmla="*/ 13 h 168"/>
                        <a:gd name="T6" fmla="*/ 19 w 79"/>
                        <a:gd name="T7" fmla="*/ 19 h 168"/>
                        <a:gd name="T8" fmla="*/ 8 w 79"/>
                        <a:gd name="T9" fmla="*/ 14 h 168"/>
                        <a:gd name="T10" fmla="*/ 2 w 79"/>
                        <a:gd name="T11" fmla="*/ 9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8" name="Group 411"/>
                  <p:cNvGrpSpPr>
                    <a:grpSpLocks/>
                  </p:cNvGrpSpPr>
                  <p:nvPr/>
                </p:nvGrpSpPr>
                <p:grpSpPr bwMode="auto">
                  <a:xfrm>
                    <a:off x="2529" y="2690"/>
                    <a:ext cx="101" cy="160"/>
                    <a:chOff x="2529" y="2690"/>
                    <a:chExt cx="101" cy="160"/>
                  </a:xfrm>
                </p:grpSpPr>
                <p:sp>
                  <p:nvSpPr>
                    <p:cNvPr id="5172" name="Freeform 412"/>
                    <p:cNvSpPr>
                      <a:spLocks/>
                    </p:cNvSpPr>
                    <p:nvPr/>
                  </p:nvSpPr>
                  <p:spPr bwMode="auto">
                    <a:xfrm>
                      <a:off x="2552" y="2715"/>
                      <a:ext cx="42" cy="23"/>
                    </a:xfrm>
                    <a:custGeom>
                      <a:avLst/>
                      <a:gdLst>
                        <a:gd name="T0" fmla="*/ 19 w 85"/>
                        <a:gd name="T1" fmla="*/ 0 h 67"/>
                        <a:gd name="T2" fmla="*/ 17 w 85"/>
                        <a:gd name="T3" fmla="*/ 1 h 67"/>
                        <a:gd name="T4" fmla="*/ 21 w 85"/>
                        <a:gd name="T5" fmla="*/ 2 h 67"/>
                        <a:gd name="T6" fmla="*/ 16 w 85"/>
                        <a:gd name="T7" fmla="*/ 2 h 67"/>
                        <a:gd name="T8" fmla="*/ 15 w 85"/>
                        <a:gd name="T9" fmla="*/ 4 h 67"/>
                        <a:gd name="T10" fmla="*/ 17 w 85"/>
                        <a:gd name="T11" fmla="*/ 5 h 67"/>
                        <a:gd name="T12" fmla="*/ 15 w 85"/>
                        <a:gd name="T13" fmla="*/ 5 h 67"/>
                        <a:gd name="T14" fmla="*/ 16 w 85"/>
                        <a:gd name="T15" fmla="*/ 8 h 67"/>
                        <a:gd name="T16" fmla="*/ 14 w 85"/>
                        <a:gd name="T17" fmla="*/ 5 h 67"/>
                        <a:gd name="T18" fmla="*/ 10 w 85"/>
                        <a:gd name="T19" fmla="*/ 5 h 67"/>
                        <a:gd name="T20" fmla="*/ 6 w 85"/>
                        <a:gd name="T21" fmla="*/ 4 h 67"/>
                        <a:gd name="T22" fmla="*/ 0 w 85"/>
                        <a:gd name="T23" fmla="*/ 4 h 67"/>
                        <a:gd name="T24" fmla="*/ 6 w 85"/>
                        <a:gd name="T25" fmla="*/ 1 h 67"/>
                        <a:gd name="T26" fmla="*/ 19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3" name="Freeform 413"/>
                    <p:cNvSpPr>
                      <a:spLocks/>
                    </p:cNvSpPr>
                    <p:nvPr/>
                  </p:nvSpPr>
                  <p:spPr bwMode="auto">
                    <a:xfrm>
                      <a:off x="2529" y="2690"/>
                      <a:ext cx="73" cy="15"/>
                    </a:xfrm>
                    <a:custGeom>
                      <a:avLst/>
                      <a:gdLst>
                        <a:gd name="T0" fmla="*/ 36 w 147"/>
                        <a:gd name="T1" fmla="*/ 3 h 45"/>
                        <a:gd name="T2" fmla="*/ 35 w 147"/>
                        <a:gd name="T3" fmla="*/ 5 h 45"/>
                        <a:gd name="T4" fmla="*/ 31 w 147"/>
                        <a:gd name="T5" fmla="*/ 5 h 45"/>
                        <a:gd name="T6" fmla="*/ 25 w 147"/>
                        <a:gd name="T7" fmla="*/ 4 h 45"/>
                        <a:gd name="T8" fmla="*/ 18 w 147"/>
                        <a:gd name="T9" fmla="*/ 3 h 45"/>
                        <a:gd name="T10" fmla="*/ 5 w 147"/>
                        <a:gd name="T11" fmla="*/ 2 h 45"/>
                        <a:gd name="T12" fmla="*/ 0 w 147"/>
                        <a:gd name="T13" fmla="*/ 3 h 45"/>
                        <a:gd name="T14" fmla="*/ 9 w 147"/>
                        <a:gd name="T15" fmla="*/ 1 h 45"/>
                        <a:gd name="T16" fmla="*/ 16 w 147"/>
                        <a:gd name="T17" fmla="*/ 1 h 45"/>
                        <a:gd name="T18" fmla="*/ 15 w 147"/>
                        <a:gd name="T19" fmla="*/ 0 h 45"/>
                        <a:gd name="T20" fmla="*/ 21 w 147"/>
                        <a:gd name="T21" fmla="*/ 1 h 45"/>
                        <a:gd name="T22" fmla="*/ 20 w 147"/>
                        <a:gd name="T23" fmla="*/ 0 h 45"/>
                        <a:gd name="T24" fmla="*/ 25 w 147"/>
                        <a:gd name="T25" fmla="*/ 1 h 45"/>
                        <a:gd name="T26" fmla="*/ 30 w 147"/>
                        <a:gd name="T27" fmla="*/ 1 h 45"/>
                        <a:gd name="T28" fmla="*/ 36 w 147"/>
                        <a:gd name="T29" fmla="*/ 3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4" name="Freeform 414"/>
                    <p:cNvSpPr>
                      <a:spLocks/>
                    </p:cNvSpPr>
                    <p:nvPr/>
                  </p:nvSpPr>
                  <p:spPr bwMode="auto">
                    <a:xfrm>
                      <a:off x="2592" y="2821"/>
                      <a:ext cx="33" cy="24"/>
                    </a:xfrm>
                    <a:custGeom>
                      <a:avLst/>
                      <a:gdLst>
                        <a:gd name="T0" fmla="*/ 16 w 67"/>
                        <a:gd name="T1" fmla="*/ 1 h 70"/>
                        <a:gd name="T2" fmla="*/ 14 w 67"/>
                        <a:gd name="T3" fmla="*/ 0 h 70"/>
                        <a:gd name="T4" fmla="*/ 11 w 67"/>
                        <a:gd name="T5" fmla="*/ 0 h 70"/>
                        <a:gd name="T6" fmla="*/ 9 w 67"/>
                        <a:gd name="T7" fmla="*/ 1 h 70"/>
                        <a:gd name="T8" fmla="*/ 7 w 67"/>
                        <a:gd name="T9" fmla="*/ 2 h 70"/>
                        <a:gd name="T10" fmla="*/ 4 w 67"/>
                        <a:gd name="T11" fmla="*/ 3 h 70"/>
                        <a:gd name="T12" fmla="*/ 1 w 67"/>
                        <a:gd name="T13" fmla="*/ 3 h 70"/>
                        <a:gd name="T14" fmla="*/ 1 w 67"/>
                        <a:gd name="T15" fmla="*/ 3 h 70"/>
                        <a:gd name="T16" fmla="*/ 0 w 67"/>
                        <a:gd name="T17" fmla="*/ 4 h 70"/>
                        <a:gd name="T18" fmla="*/ 0 w 67"/>
                        <a:gd name="T19" fmla="*/ 6 h 70"/>
                        <a:gd name="T20" fmla="*/ 0 w 67"/>
                        <a:gd name="T21" fmla="*/ 7 h 70"/>
                        <a:gd name="T22" fmla="*/ 1 w 67"/>
                        <a:gd name="T23" fmla="*/ 8 h 70"/>
                        <a:gd name="T24" fmla="*/ 0 w 67"/>
                        <a:gd name="T25" fmla="*/ 7 h 70"/>
                        <a:gd name="T26" fmla="*/ 2 w 67"/>
                        <a:gd name="T27" fmla="*/ 4 h 70"/>
                        <a:gd name="T28" fmla="*/ 7 w 67"/>
                        <a:gd name="T29" fmla="*/ 4 h 70"/>
                        <a:gd name="T30" fmla="*/ 10 w 67"/>
                        <a:gd name="T31" fmla="*/ 4 h 70"/>
                        <a:gd name="T32" fmla="*/ 12 w 67"/>
                        <a:gd name="T33" fmla="*/ 4 h 70"/>
                        <a:gd name="T34" fmla="*/ 15 w 67"/>
                        <a:gd name="T35" fmla="*/ 3 h 70"/>
                        <a:gd name="T36" fmla="*/ 16 w 67"/>
                        <a:gd name="T37" fmla="*/ 1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5" name="Freeform 415"/>
                    <p:cNvSpPr>
                      <a:spLocks/>
                    </p:cNvSpPr>
                    <p:nvPr/>
                  </p:nvSpPr>
                  <p:spPr bwMode="auto">
                    <a:xfrm>
                      <a:off x="2605" y="2846"/>
                      <a:ext cx="12" cy="4"/>
                    </a:xfrm>
                    <a:custGeom>
                      <a:avLst/>
                      <a:gdLst>
                        <a:gd name="T0" fmla="*/ 6 w 24"/>
                        <a:gd name="T1" fmla="*/ 0 h 12"/>
                        <a:gd name="T2" fmla="*/ 3 w 24"/>
                        <a:gd name="T3" fmla="*/ 0 h 12"/>
                        <a:gd name="T4" fmla="*/ 0 w 24"/>
                        <a:gd name="T5" fmla="*/ 0 h 12"/>
                        <a:gd name="T6" fmla="*/ 4 w 24"/>
                        <a:gd name="T7" fmla="*/ 1 h 12"/>
                        <a:gd name="T8" fmla="*/ 6 w 24"/>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6" name="Freeform 416"/>
                    <p:cNvSpPr>
                      <a:spLocks/>
                    </p:cNvSpPr>
                    <p:nvPr/>
                  </p:nvSpPr>
                  <p:spPr bwMode="auto">
                    <a:xfrm>
                      <a:off x="2616" y="2782"/>
                      <a:ext cx="14" cy="5"/>
                    </a:xfrm>
                    <a:custGeom>
                      <a:avLst/>
                      <a:gdLst>
                        <a:gd name="T0" fmla="*/ 7 w 27"/>
                        <a:gd name="T1" fmla="*/ 0 h 15"/>
                        <a:gd name="T2" fmla="*/ 4 w 27"/>
                        <a:gd name="T3" fmla="*/ 0 h 15"/>
                        <a:gd name="T4" fmla="*/ 1 w 27"/>
                        <a:gd name="T5" fmla="*/ 1 h 15"/>
                        <a:gd name="T6" fmla="*/ 0 w 27"/>
                        <a:gd name="T7" fmla="*/ 1 h 15"/>
                        <a:gd name="T8" fmla="*/ 2 w 27"/>
                        <a:gd name="T9" fmla="*/ 2 h 15"/>
                        <a:gd name="T10" fmla="*/ 4 w 27"/>
                        <a:gd name="T11" fmla="*/ 1 h 15"/>
                        <a:gd name="T12" fmla="*/ 7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7" name="Freeform 417"/>
                    <p:cNvSpPr>
                      <a:spLocks/>
                    </p:cNvSpPr>
                    <p:nvPr/>
                  </p:nvSpPr>
                  <p:spPr bwMode="auto">
                    <a:xfrm>
                      <a:off x="2603" y="2777"/>
                      <a:ext cx="6" cy="12"/>
                    </a:xfrm>
                    <a:custGeom>
                      <a:avLst/>
                      <a:gdLst>
                        <a:gd name="T0" fmla="*/ 1 w 13"/>
                        <a:gd name="T1" fmla="*/ 0 h 35"/>
                        <a:gd name="T2" fmla="*/ 0 w 13"/>
                        <a:gd name="T3" fmla="*/ 1 h 35"/>
                        <a:gd name="T4" fmla="*/ 1 w 13"/>
                        <a:gd name="T5" fmla="*/ 3 h 35"/>
                        <a:gd name="T6" fmla="*/ 3 w 13"/>
                        <a:gd name="T7" fmla="*/ 4 h 35"/>
                        <a:gd name="T8" fmla="*/ 1 w 13"/>
                        <a:gd name="T9" fmla="*/ 3 h 35"/>
                        <a:gd name="T10" fmla="*/ 0 w 13"/>
                        <a:gd name="T11" fmla="*/ 3 h 35"/>
                        <a:gd name="T12" fmla="*/ 0 w 13"/>
                        <a:gd name="T13" fmla="*/ 2 h 35"/>
                        <a:gd name="T14" fmla="*/ 1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8" name="Freeform 418"/>
                    <p:cNvSpPr>
                      <a:spLocks/>
                    </p:cNvSpPr>
                    <p:nvPr/>
                  </p:nvSpPr>
                  <p:spPr bwMode="auto">
                    <a:xfrm>
                      <a:off x="2564" y="2722"/>
                      <a:ext cx="9" cy="4"/>
                    </a:xfrm>
                    <a:custGeom>
                      <a:avLst/>
                      <a:gdLst>
                        <a:gd name="T0" fmla="*/ 5 w 18"/>
                        <a:gd name="T1" fmla="*/ 0 h 12"/>
                        <a:gd name="T2" fmla="*/ 5 w 18"/>
                        <a:gd name="T3" fmla="*/ 1 h 12"/>
                        <a:gd name="T4" fmla="*/ 3 w 18"/>
                        <a:gd name="T5" fmla="*/ 1 h 12"/>
                        <a:gd name="T6" fmla="*/ 2 w 18"/>
                        <a:gd name="T7" fmla="*/ 1 h 12"/>
                        <a:gd name="T8" fmla="*/ 0 w 18"/>
                        <a:gd name="T9" fmla="*/ 1 h 12"/>
                        <a:gd name="T10" fmla="*/ 2 w 18"/>
                        <a:gd name="T11" fmla="*/ 0 h 12"/>
                        <a:gd name="T12" fmla="*/ 5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9" name="Group 419"/>
                  <p:cNvGrpSpPr>
                    <a:grpSpLocks/>
                  </p:cNvGrpSpPr>
                  <p:nvPr/>
                </p:nvGrpSpPr>
                <p:grpSpPr bwMode="auto">
                  <a:xfrm>
                    <a:off x="2415" y="2702"/>
                    <a:ext cx="47" cy="76"/>
                    <a:chOff x="2415" y="2702"/>
                    <a:chExt cx="47" cy="76"/>
                  </a:xfrm>
                </p:grpSpPr>
                <p:sp>
                  <p:nvSpPr>
                    <p:cNvPr id="5170" name="Freeform 420"/>
                    <p:cNvSpPr>
                      <a:spLocks/>
                    </p:cNvSpPr>
                    <p:nvPr/>
                  </p:nvSpPr>
                  <p:spPr bwMode="auto">
                    <a:xfrm>
                      <a:off x="2425" y="2710"/>
                      <a:ext cx="29" cy="57"/>
                    </a:xfrm>
                    <a:custGeom>
                      <a:avLst/>
                      <a:gdLst>
                        <a:gd name="T0" fmla="*/ 15 w 58"/>
                        <a:gd name="T1" fmla="*/ 4 h 170"/>
                        <a:gd name="T2" fmla="*/ 10 w 58"/>
                        <a:gd name="T3" fmla="*/ 1 h 170"/>
                        <a:gd name="T4" fmla="*/ 5 w 58"/>
                        <a:gd name="T5" fmla="*/ 2 h 170"/>
                        <a:gd name="T6" fmla="*/ 2 w 58"/>
                        <a:gd name="T7" fmla="*/ 5 h 170"/>
                        <a:gd name="T8" fmla="*/ 2 w 58"/>
                        <a:gd name="T9" fmla="*/ 9 h 170"/>
                        <a:gd name="T10" fmla="*/ 2 w 58"/>
                        <a:gd name="T11" fmla="*/ 13 h 170"/>
                        <a:gd name="T12" fmla="*/ 4 w 58"/>
                        <a:gd name="T13" fmla="*/ 16 h 170"/>
                        <a:gd name="T14" fmla="*/ 7 w 58"/>
                        <a:gd name="T15" fmla="*/ 11 h 170"/>
                        <a:gd name="T16" fmla="*/ 9 w 58"/>
                        <a:gd name="T17" fmla="*/ 9 h 170"/>
                        <a:gd name="T18" fmla="*/ 14 w 58"/>
                        <a:gd name="T19" fmla="*/ 7 h 170"/>
                        <a:gd name="T20" fmla="*/ 10 w 58"/>
                        <a:gd name="T21" fmla="*/ 11 h 170"/>
                        <a:gd name="T22" fmla="*/ 6 w 58"/>
                        <a:gd name="T23" fmla="*/ 13 h 170"/>
                        <a:gd name="T24" fmla="*/ 6 w 58"/>
                        <a:gd name="T25" fmla="*/ 16 h 170"/>
                        <a:gd name="T26" fmla="*/ 7 w 58"/>
                        <a:gd name="T27" fmla="*/ 19 h 170"/>
                        <a:gd name="T28" fmla="*/ 10 w 58"/>
                        <a:gd name="T29" fmla="*/ 19 h 170"/>
                        <a:gd name="T30" fmla="*/ 3 w 58"/>
                        <a:gd name="T31" fmla="*/ 18 h 170"/>
                        <a:gd name="T32" fmla="*/ 1 w 58"/>
                        <a:gd name="T33" fmla="*/ 14 h 170"/>
                        <a:gd name="T34" fmla="*/ 0 w 58"/>
                        <a:gd name="T35" fmla="*/ 9 h 170"/>
                        <a:gd name="T36" fmla="*/ 1 w 58"/>
                        <a:gd name="T37" fmla="*/ 4 h 170"/>
                        <a:gd name="T38" fmla="*/ 4 w 58"/>
                        <a:gd name="T39" fmla="*/ 1 h 170"/>
                        <a:gd name="T40" fmla="*/ 9 w 58"/>
                        <a:gd name="T41" fmla="*/ 0 h 170"/>
                        <a:gd name="T42" fmla="*/ 13 w 58"/>
                        <a:gd name="T43" fmla="*/ 1 h 170"/>
                        <a:gd name="T44" fmla="*/ 15 w 58"/>
                        <a:gd name="T45" fmla="*/ 4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1" name="Freeform 421"/>
                    <p:cNvSpPr>
                      <a:spLocks/>
                    </p:cNvSpPr>
                    <p:nvPr/>
                  </p:nvSpPr>
                  <p:spPr bwMode="auto">
                    <a:xfrm>
                      <a:off x="2415" y="2702"/>
                      <a:ext cx="47" cy="76"/>
                    </a:xfrm>
                    <a:custGeom>
                      <a:avLst/>
                      <a:gdLst>
                        <a:gd name="T0" fmla="*/ 23 w 95"/>
                        <a:gd name="T1" fmla="*/ 6 h 228"/>
                        <a:gd name="T2" fmla="*/ 20 w 95"/>
                        <a:gd name="T3" fmla="*/ 2 h 228"/>
                        <a:gd name="T4" fmla="*/ 14 w 95"/>
                        <a:gd name="T5" fmla="*/ 1 h 228"/>
                        <a:gd name="T6" fmla="*/ 6 w 95"/>
                        <a:gd name="T7" fmla="*/ 2 h 228"/>
                        <a:gd name="T8" fmla="*/ 3 w 95"/>
                        <a:gd name="T9" fmla="*/ 4 h 228"/>
                        <a:gd name="T10" fmla="*/ 1 w 95"/>
                        <a:gd name="T11" fmla="*/ 8 h 228"/>
                        <a:gd name="T12" fmla="*/ 1 w 95"/>
                        <a:gd name="T13" fmla="*/ 11 h 228"/>
                        <a:gd name="T14" fmla="*/ 2 w 95"/>
                        <a:gd name="T15" fmla="*/ 13 h 228"/>
                        <a:gd name="T16" fmla="*/ 2 w 95"/>
                        <a:gd name="T17" fmla="*/ 16 h 228"/>
                        <a:gd name="T18" fmla="*/ 4 w 95"/>
                        <a:gd name="T19" fmla="*/ 20 h 228"/>
                        <a:gd name="T20" fmla="*/ 9 w 95"/>
                        <a:gd name="T21" fmla="*/ 23 h 228"/>
                        <a:gd name="T22" fmla="*/ 12 w 95"/>
                        <a:gd name="T23" fmla="*/ 23 h 228"/>
                        <a:gd name="T24" fmla="*/ 16 w 95"/>
                        <a:gd name="T25" fmla="*/ 23 h 228"/>
                        <a:gd name="T26" fmla="*/ 16 w 95"/>
                        <a:gd name="T27" fmla="*/ 24 h 228"/>
                        <a:gd name="T28" fmla="*/ 13 w 95"/>
                        <a:gd name="T29" fmla="*/ 25 h 228"/>
                        <a:gd name="T30" fmla="*/ 9 w 95"/>
                        <a:gd name="T31" fmla="*/ 25 h 228"/>
                        <a:gd name="T32" fmla="*/ 5 w 95"/>
                        <a:gd name="T33" fmla="*/ 24 h 228"/>
                        <a:gd name="T34" fmla="*/ 1 w 95"/>
                        <a:gd name="T35" fmla="*/ 20 h 228"/>
                        <a:gd name="T36" fmla="*/ 1 w 95"/>
                        <a:gd name="T37" fmla="*/ 14 h 228"/>
                        <a:gd name="T38" fmla="*/ 0 w 95"/>
                        <a:gd name="T39" fmla="*/ 10 h 228"/>
                        <a:gd name="T40" fmla="*/ 0 w 95"/>
                        <a:gd name="T41" fmla="*/ 7 h 228"/>
                        <a:gd name="T42" fmla="*/ 2 w 95"/>
                        <a:gd name="T43" fmla="*/ 4 h 228"/>
                        <a:gd name="T44" fmla="*/ 4 w 95"/>
                        <a:gd name="T45" fmla="*/ 1 h 228"/>
                        <a:gd name="T46" fmla="*/ 11 w 95"/>
                        <a:gd name="T47" fmla="*/ 0 h 228"/>
                        <a:gd name="T48" fmla="*/ 20 w 95"/>
                        <a:gd name="T49" fmla="*/ 1 h 228"/>
                        <a:gd name="T50" fmla="*/ 23 w 95"/>
                        <a:gd name="T51" fmla="*/ 2 h 228"/>
                        <a:gd name="T52" fmla="*/ 23 w 95"/>
                        <a:gd name="T53" fmla="*/ 6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37" name="Freeform 422"/>
                <p:cNvSpPr>
                  <a:spLocks/>
                </p:cNvSpPr>
                <p:nvPr/>
              </p:nvSpPr>
              <p:spPr bwMode="auto">
                <a:xfrm>
                  <a:off x="2220" y="2858"/>
                  <a:ext cx="895" cy="1021"/>
                </a:xfrm>
                <a:custGeom>
                  <a:avLst/>
                  <a:gdLst>
                    <a:gd name="T0" fmla="*/ 66 w 1789"/>
                    <a:gd name="T1" fmla="*/ 0 h 3063"/>
                    <a:gd name="T2" fmla="*/ 134 w 1789"/>
                    <a:gd name="T3" fmla="*/ 36 h 3063"/>
                    <a:gd name="T4" fmla="*/ 157 w 1789"/>
                    <a:gd name="T5" fmla="*/ 62 h 3063"/>
                    <a:gd name="T6" fmla="*/ 195 w 1789"/>
                    <a:gd name="T7" fmla="*/ 103 h 3063"/>
                    <a:gd name="T8" fmla="*/ 204 w 1789"/>
                    <a:gd name="T9" fmla="*/ 121 h 3063"/>
                    <a:gd name="T10" fmla="*/ 200 w 1789"/>
                    <a:gd name="T11" fmla="*/ 137 h 3063"/>
                    <a:gd name="T12" fmla="*/ 197 w 1789"/>
                    <a:gd name="T13" fmla="*/ 152 h 3063"/>
                    <a:gd name="T14" fmla="*/ 310 w 1789"/>
                    <a:gd name="T15" fmla="*/ 165 h 3063"/>
                    <a:gd name="T16" fmla="*/ 343 w 1789"/>
                    <a:gd name="T17" fmla="*/ 170 h 3063"/>
                    <a:gd name="T18" fmla="*/ 348 w 1789"/>
                    <a:gd name="T19" fmla="*/ 185 h 3063"/>
                    <a:gd name="T20" fmla="*/ 284 w 1789"/>
                    <a:gd name="T21" fmla="*/ 193 h 3063"/>
                    <a:gd name="T22" fmla="*/ 222 w 1789"/>
                    <a:gd name="T23" fmla="*/ 196 h 3063"/>
                    <a:gd name="T24" fmla="*/ 200 w 1789"/>
                    <a:gd name="T25" fmla="*/ 210 h 3063"/>
                    <a:gd name="T26" fmla="*/ 196 w 1789"/>
                    <a:gd name="T27" fmla="*/ 229 h 3063"/>
                    <a:gd name="T28" fmla="*/ 206 w 1789"/>
                    <a:gd name="T29" fmla="*/ 236 h 3063"/>
                    <a:gd name="T30" fmla="*/ 233 w 1789"/>
                    <a:gd name="T31" fmla="*/ 241 h 3063"/>
                    <a:gd name="T32" fmla="*/ 262 w 1789"/>
                    <a:gd name="T33" fmla="*/ 250 h 3063"/>
                    <a:gd name="T34" fmla="*/ 384 w 1789"/>
                    <a:gd name="T35" fmla="*/ 276 h 3063"/>
                    <a:gd name="T36" fmla="*/ 416 w 1789"/>
                    <a:gd name="T37" fmla="*/ 292 h 3063"/>
                    <a:gd name="T38" fmla="*/ 448 w 1789"/>
                    <a:gd name="T39" fmla="*/ 340 h 3063"/>
                    <a:gd name="T40" fmla="*/ 224 w 1789"/>
                    <a:gd name="T41" fmla="*/ 331 h 3063"/>
                    <a:gd name="T42" fmla="*/ 97 w 1789"/>
                    <a:gd name="T43" fmla="*/ 330 h 3063"/>
                    <a:gd name="T44" fmla="*/ 38 w 1789"/>
                    <a:gd name="T45" fmla="*/ 326 h 3063"/>
                    <a:gd name="T46" fmla="*/ 12 w 1789"/>
                    <a:gd name="T47" fmla="*/ 314 h 3063"/>
                    <a:gd name="T48" fmla="*/ 3 w 1789"/>
                    <a:gd name="T49" fmla="*/ 293 h 3063"/>
                    <a:gd name="T50" fmla="*/ 17 w 1789"/>
                    <a:gd name="T51" fmla="*/ 259 h 3063"/>
                    <a:gd name="T52" fmla="*/ 33 w 1789"/>
                    <a:gd name="T53" fmla="*/ 229 h 3063"/>
                    <a:gd name="T54" fmla="*/ 30 w 1789"/>
                    <a:gd name="T55" fmla="*/ 206 h 3063"/>
                    <a:gd name="T56" fmla="*/ 32 w 1789"/>
                    <a:gd name="T57" fmla="*/ 183 h 3063"/>
                    <a:gd name="T58" fmla="*/ 6 w 1789"/>
                    <a:gd name="T59" fmla="*/ 132 h 3063"/>
                    <a:gd name="T60" fmla="*/ 0 w 1789"/>
                    <a:gd name="T61" fmla="*/ 82 h 3063"/>
                    <a:gd name="T62" fmla="*/ 10 w 1789"/>
                    <a:gd name="T63" fmla="*/ 56 h 3063"/>
                    <a:gd name="T64" fmla="*/ 28 w 1789"/>
                    <a:gd name="T65" fmla="*/ 32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5138" name="Group 423"/>
                <p:cNvGrpSpPr>
                  <a:grpSpLocks/>
                </p:cNvGrpSpPr>
                <p:nvPr/>
              </p:nvGrpSpPr>
              <p:grpSpPr bwMode="auto">
                <a:xfrm>
                  <a:off x="2871" y="3282"/>
                  <a:ext cx="268" cy="126"/>
                  <a:chOff x="2871" y="3282"/>
                  <a:chExt cx="268" cy="126"/>
                </a:xfrm>
              </p:grpSpPr>
              <p:sp>
                <p:nvSpPr>
                  <p:cNvPr id="5159" name="Freeform 424"/>
                  <p:cNvSpPr>
                    <a:spLocks/>
                  </p:cNvSpPr>
                  <p:nvPr/>
                </p:nvSpPr>
                <p:spPr bwMode="auto">
                  <a:xfrm>
                    <a:off x="2871" y="3282"/>
                    <a:ext cx="268" cy="126"/>
                  </a:xfrm>
                  <a:custGeom>
                    <a:avLst/>
                    <a:gdLst>
                      <a:gd name="T0" fmla="*/ 0 w 535"/>
                      <a:gd name="T1" fmla="*/ 25 h 378"/>
                      <a:gd name="T2" fmla="*/ 17 w 535"/>
                      <a:gd name="T3" fmla="*/ 23 h 378"/>
                      <a:gd name="T4" fmla="*/ 23 w 535"/>
                      <a:gd name="T5" fmla="*/ 22 h 378"/>
                      <a:gd name="T6" fmla="*/ 26 w 535"/>
                      <a:gd name="T7" fmla="*/ 21 h 378"/>
                      <a:gd name="T8" fmla="*/ 31 w 535"/>
                      <a:gd name="T9" fmla="*/ 18 h 378"/>
                      <a:gd name="T10" fmla="*/ 39 w 535"/>
                      <a:gd name="T11" fmla="*/ 14 h 378"/>
                      <a:gd name="T12" fmla="*/ 53 w 535"/>
                      <a:gd name="T13" fmla="*/ 8 h 378"/>
                      <a:gd name="T14" fmla="*/ 56 w 535"/>
                      <a:gd name="T15" fmla="*/ 6 h 378"/>
                      <a:gd name="T16" fmla="*/ 60 w 535"/>
                      <a:gd name="T17" fmla="*/ 4 h 378"/>
                      <a:gd name="T18" fmla="*/ 68 w 535"/>
                      <a:gd name="T19" fmla="*/ 3 h 378"/>
                      <a:gd name="T20" fmla="*/ 91 w 535"/>
                      <a:gd name="T21" fmla="*/ 1 h 378"/>
                      <a:gd name="T22" fmla="*/ 97 w 535"/>
                      <a:gd name="T23" fmla="*/ 0 h 378"/>
                      <a:gd name="T24" fmla="*/ 103 w 535"/>
                      <a:gd name="T25" fmla="*/ 1 h 378"/>
                      <a:gd name="T26" fmla="*/ 106 w 535"/>
                      <a:gd name="T27" fmla="*/ 3 h 378"/>
                      <a:gd name="T28" fmla="*/ 114 w 535"/>
                      <a:gd name="T29" fmla="*/ 5 h 378"/>
                      <a:gd name="T30" fmla="*/ 118 w 535"/>
                      <a:gd name="T31" fmla="*/ 5 h 378"/>
                      <a:gd name="T32" fmla="*/ 123 w 535"/>
                      <a:gd name="T33" fmla="*/ 6 h 378"/>
                      <a:gd name="T34" fmla="*/ 125 w 535"/>
                      <a:gd name="T35" fmla="*/ 7 h 378"/>
                      <a:gd name="T36" fmla="*/ 128 w 535"/>
                      <a:gd name="T37" fmla="*/ 10 h 378"/>
                      <a:gd name="T38" fmla="*/ 130 w 535"/>
                      <a:gd name="T39" fmla="*/ 12 h 378"/>
                      <a:gd name="T40" fmla="*/ 131 w 535"/>
                      <a:gd name="T41" fmla="*/ 13 h 378"/>
                      <a:gd name="T42" fmla="*/ 132 w 535"/>
                      <a:gd name="T43" fmla="*/ 14 h 378"/>
                      <a:gd name="T44" fmla="*/ 134 w 535"/>
                      <a:gd name="T45" fmla="*/ 16 h 378"/>
                      <a:gd name="T46" fmla="*/ 132 w 535"/>
                      <a:gd name="T47" fmla="*/ 18 h 378"/>
                      <a:gd name="T48" fmla="*/ 130 w 535"/>
                      <a:gd name="T49" fmla="*/ 18 h 378"/>
                      <a:gd name="T50" fmla="*/ 125 w 535"/>
                      <a:gd name="T51" fmla="*/ 18 h 378"/>
                      <a:gd name="T52" fmla="*/ 122 w 535"/>
                      <a:gd name="T53" fmla="*/ 17 h 378"/>
                      <a:gd name="T54" fmla="*/ 118 w 535"/>
                      <a:gd name="T55" fmla="*/ 16 h 378"/>
                      <a:gd name="T56" fmla="*/ 115 w 535"/>
                      <a:gd name="T57" fmla="*/ 16 h 378"/>
                      <a:gd name="T58" fmla="*/ 111 w 535"/>
                      <a:gd name="T59" fmla="*/ 15 h 378"/>
                      <a:gd name="T60" fmla="*/ 106 w 535"/>
                      <a:gd name="T61" fmla="*/ 15 h 378"/>
                      <a:gd name="T62" fmla="*/ 101 w 535"/>
                      <a:gd name="T63" fmla="*/ 15 h 378"/>
                      <a:gd name="T64" fmla="*/ 96 w 535"/>
                      <a:gd name="T65" fmla="*/ 16 h 378"/>
                      <a:gd name="T66" fmla="*/ 106 w 535"/>
                      <a:gd name="T67" fmla="*/ 18 h 378"/>
                      <a:gd name="T68" fmla="*/ 114 w 535"/>
                      <a:gd name="T69" fmla="*/ 19 h 378"/>
                      <a:gd name="T70" fmla="*/ 122 w 535"/>
                      <a:gd name="T71" fmla="*/ 21 h 378"/>
                      <a:gd name="T72" fmla="*/ 125 w 535"/>
                      <a:gd name="T73" fmla="*/ 22 h 378"/>
                      <a:gd name="T74" fmla="*/ 125 w 535"/>
                      <a:gd name="T75" fmla="*/ 23 h 378"/>
                      <a:gd name="T76" fmla="*/ 123 w 535"/>
                      <a:gd name="T77" fmla="*/ 24 h 378"/>
                      <a:gd name="T78" fmla="*/ 121 w 535"/>
                      <a:gd name="T79" fmla="*/ 25 h 378"/>
                      <a:gd name="T80" fmla="*/ 117 w 535"/>
                      <a:gd name="T81" fmla="*/ 25 h 378"/>
                      <a:gd name="T82" fmla="*/ 105 w 535"/>
                      <a:gd name="T83" fmla="*/ 23 h 378"/>
                      <a:gd name="T84" fmla="*/ 94 w 535"/>
                      <a:gd name="T85" fmla="*/ 23 h 378"/>
                      <a:gd name="T86" fmla="*/ 86 w 535"/>
                      <a:gd name="T87" fmla="*/ 23 h 378"/>
                      <a:gd name="T88" fmla="*/ 82 w 535"/>
                      <a:gd name="T89" fmla="*/ 25 h 378"/>
                      <a:gd name="T90" fmla="*/ 76 w 535"/>
                      <a:gd name="T91" fmla="*/ 27 h 378"/>
                      <a:gd name="T92" fmla="*/ 72 w 535"/>
                      <a:gd name="T93" fmla="*/ 29 h 378"/>
                      <a:gd name="T94" fmla="*/ 68 w 535"/>
                      <a:gd name="T95" fmla="*/ 33 h 378"/>
                      <a:gd name="T96" fmla="*/ 63 w 535"/>
                      <a:gd name="T97" fmla="*/ 35 h 378"/>
                      <a:gd name="T98" fmla="*/ 58 w 535"/>
                      <a:gd name="T99" fmla="*/ 37 h 378"/>
                      <a:gd name="T100" fmla="*/ 52 w 535"/>
                      <a:gd name="T101" fmla="*/ 37 h 378"/>
                      <a:gd name="T102" fmla="*/ 45 w 535"/>
                      <a:gd name="T103" fmla="*/ 37 h 378"/>
                      <a:gd name="T104" fmla="*/ 37 w 535"/>
                      <a:gd name="T105" fmla="*/ 38 h 378"/>
                      <a:gd name="T106" fmla="*/ 29 w 535"/>
                      <a:gd name="T107" fmla="*/ 38 h 378"/>
                      <a:gd name="T108" fmla="*/ 22 w 535"/>
                      <a:gd name="T109" fmla="*/ 40 h 378"/>
                      <a:gd name="T110" fmla="*/ 0 w 535"/>
                      <a:gd name="T111" fmla="*/ 42 h 378"/>
                      <a:gd name="T112" fmla="*/ 0 w 535"/>
                      <a:gd name="T113" fmla="*/ 25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60" name="Freeform 425"/>
                  <p:cNvSpPr>
                    <a:spLocks/>
                  </p:cNvSpPr>
                  <p:nvPr/>
                </p:nvSpPr>
                <p:spPr bwMode="auto">
                  <a:xfrm>
                    <a:off x="3040" y="3304"/>
                    <a:ext cx="85" cy="15"/>
                  </a:xfrm>
                  <a:custGeom>
                    <a:avLst/>
                    <a:gdLst>
                      <a:gd name="T0" fmla="*/ 43 w 170"/>
                      <a:gd name="T1" fmla="*/ 5 h 45"/>
                      <a:gd name="T2" fmla="*/ 36 w 170"/>
                      <a:gd name="T3" fmla="*/ 3 h 45"/>
                      <a:gd name="T4" fmla="*/ 30 w 170"/>
                      <a:gd name="T5" fmla="*/ 3 h 45"/>
                      <a:gd name="T6" fmla="*/ 22 w 170"/>
                      <a:gd name="T7" fmla="*/ 2 h 45"/>
                      <a:gd name="T8" fmla="*/ 16 w 170"/>
                      <a:gd name="T9" fmla="*/ 1 h 45"/>
                      <a:gd name="T10" fmla="*/ 7 w 170"/>
                      <a:gd name="T11" fmla="*/ 2 h 45"/>
                      <a:gd name="T12" fmla="*/ 0 w 170"/>
                      <a:gd name="T13" fmla="*/ 2 h 45"/>
                      <a:gd name="T14" fmla="*/ 10 w 170"/>
                      <a:gd name="T15" fmla="*/ 1 h 45"/>
                      <a:gd name="T16" fmla="*/ 19 w 170"/>
                      <a:gd name="T17" fmla="*/ 0 h 45"/>
                      <a:gd name="T18" fmla="*/ 30 w 170"/>
                      <a:gd name="T19" fmla="*/ 2 h 45"/>
                      <a:gd name="T20" fmla="*/ 35 w 170"/>
                      <a:gd name="T21" fmla="*/ 3 h 45"/>
                      <a:gd name="T22" fmla="*/ 42 w 170"/>
                      <a:gd name="T23" fmla="*/ 4 h 45"/>
                      <a:gd name="T24" fmla="*/ 43 w 170"/>
                      <a:gd name="T25" fmla="*/ 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1" name="Freeform 426"/>
                  <p:cNvSpPr>
                    <a:spLocks/>
                  </p:cNvSpPr>
                  <p:nvPr/>
                </p:nvSpPr>
                <p:spPr bwMode="auto">
                  <a:xfrm>
                    <a:off x="3007" y="3288"/>
                    <a:ext cx="72" cy="10"/>
                  </a:xfrm>
                  <a:custGeom>
                    <a:avLst/>
                    <a:gdLst>
                      <a:gd name="T0" fmla="*/ 26 w 143"/>
                      <a:gd name="T1" fmla="*/ 0 h 30"/>
                      <a:gd name="T2" fmla="*/ 31 w 143"/>
                      <a:gd name="T3" fmla="*/ 0 h 30"/>
                      <a:gd name="T4" fmla="*/ 36 w 143"/>
                      <a:gd name="T5" fmla="*/ 1 h 30"/>
                      <a:gd name="T6" fmla="*/ 32 w 143"/>
                      <a:gd name="T7" fmla="*/ 1 h 30"/>
                      <a:gd name="T8" fmla="*/ 27 w 143"/>
                      <a:gd name="T9" fmla="*/ 0 h 30"/>
                      <a:gd name="T10" fmla="*/ 15 w 143"/>
                      <a:gd name="T11" fmla="*/ 2 h 30"/>
                      <a:gd name="T12" fmla="*/ 9 w 143"/>
                      <a:gd name="T13" fmla="*/ 3 h 30"/>
                      <a:gd name="T14" fmla="*/ 2 w 143"/>
                      <a:gd name="T15" fmla="*/ 3 h 30"/>
                      <a:gd name="T16" fmla="*/ 0 w 143"/>
                      <a:gd name="T17" fmla="*/ 3 h 30"/>
                      <a:gd name="T18" fmla="*/ 8 w 143"/>
                      <a:gd name="T19" fmla="*/ 2 h 30"/>
                      <a:gd name="T20" fmla="*/ 18 w 143"/>
                      <a:gd name="T21" fmla="*/ 1 h 30"/>
                      <a:gd name="T22" fmla="*/ 26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2" name="Freeform 427"/>
                  <p:cNvSpPr>
                    <a:spLocks/>
                  </p:cNvSpPr>
                  <p:nvPr/>
                </p:nvSpPr>
                <p:spPr bwMode="auto">
                  <a:xfrm>
                    <a:off x="3036" y="3327"/>
                    <a:ext cx="29" cy="4"/>
                  </a:xfrm>
                  <a:custGeom>
                    <a:avLst/>
                    <a:gdLst>
                      <a:gd name="T0" fmla="*/ 15 w 58"/>
                      <a:gd name="T1" fmla="*/ 1 h 13"/>
                      <a:gd name="T2" fmla="*/ 13 w 58"/>
                      <a:gd name="T3" fmla="*/ 1 h 13"/>
                      <a:gd name="T4" fmla="*/ 8 w 58"/>
                      <a:gd name="T5" fmla="*/ 1 h 13"/>
                      <a:gd name="T6" fmla="*/ 2 w 58"/>
                      <a:gd name="T7" fmla="*/ 1 h 13"/>
                      <a:gd name="T8" fmla="*/ 0 w 58"/>
                      <a:gd name="T9" fmla="*/ 0 h 13"/>
                      <a:gd name="T10" fmla="*/ 4 w 58"/>
                      <a:gd name="T11" fmla="*/ 0 h 13"/>
                      <a:gd name="T12" fmla="*/ 15 w 58"/>
                      <a:gd name="T13" fmla="*/ 1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3" name="Freeform 428"/>
                  <p:cNvSpPr>
                    <a:spLocks/>
                  </p:cNvSpPr>
                  <p:nvPr/>
                </p:nvSpPr>
                <p:spPr bwMode="auto">
                  <a:xfrm>
                    <a:off x="3101" y="3346"/>
                    <a:ext cx="5" cy="5"/>
                  </a:xfrm>
                  <a:custGeom>
                    <a:avLst/>
                    <a:gdLst>
                      <a:gd name="T0" fmla="*/ 0 w 11"/>
                      <a:gd name="T1" fmla="*/ 0 h 15"/>
                      <a:gd name="T2" fmla="*/ 0 w 11"/>
                      <a:gd name="T3" fmla="*/ 1 h 15"/>
                      <a:gd name="T4" fmla="*/ 2 w 11"/>
                      <a:gd name="T5" fmla="*/ 2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4" name="Freeform 429"/>
                  <p:cNvSpPr>
                    <a:spLocks/>
                  </p:cNvSpPr>
                  <p:nvPr/>
                </p:nvSpPr>
                <p:spPr bwMode="auto">
                  <a:xfrm>
                    <a:off x="2996" y="3313"/>
                    <a:ext cx="14" cy="12"/>
                  </a:xfrm>
                  <a:custGeom>
                    <a:avLst/>
                    <a:gdLst>
                      <a:gd name="T0" fmla="*/ 7 w 27"/>
                      <a:gd name="T1" fmla="*/ 0 h 35"/>
                      <a:gd name="T2" fmla="*/ 6 w 27"/>
                      <a:gd name="T3" fmla="*/ 1 h 35"/>
                      <a:gd name="T4" fmla="*/ 6 w 27"/>
                      <a:gd name="T5" fmla="*/ 3 h 35"/>
                      <a:gd name="T6" fmla="*/ 0 w 27"/>
                      <a:gd name="T7" fmla="*/ 4 h 35"/>
                      <a:gd name="T8" fmla="*/ 7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5" name="Freeform 430"/>
                  <p:cNvSpPr>
                    <a:spLocks/>
                  </p:cNvSpPr>
                  <p:nvPr/>
                </p:nvSpPr>
                <p:spPr bwMode="auto">
                  <a:xfrm>
                    <a:off x="3021" y="3335"/>
                    <a:ext cx="5" cy="9"/>
                  </a:xfrm>
                  <a:custGeom>
                    <a:avLst/>
                    <a:gdLst>
                      <a:gd name="T0" fmla="*/ 1 w 10"/>
                      <a:gd name="T1" fmla="*/ 0 h 27"/>
                      <a:gd name="T2" fmla="*/ 0 w 10"/>
                      <a:gd name="T3" fmla="*/ 1 h 27"/>
                      <a:gd name="T4" fmla="*/ 3 w 10"/>
                      <a:gd name="T5" fmla="*/ 3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6" name="Freeform 431"/>
                  <p:cNvSpPr>
                    <a:spLocks/>
                  </p:cNvSpPr>
                  <p:nvPr/>
                </p:nvSpPr>
                <p:spPr bwMode="auto">
                  <a:xfrm>
                    <a:off x="3120" y="3324"/>
                    <a:ext cx="8" cy="7"/>
                  </a:xfrm>
                  <a:custGeom>
                    <a:avLst/>
                    <a:gdLst>
                      <a:gd name="T0" fmla="*/ 4 w 15"/>
                      <a:gd name="T1" fmla="*/ 2 h 20"/>
                      <a:gd name="T2" fmla="*/ 2 w 15"/>
                      <a:gd name="T3" fmla="*/ 2 h 20"/>
                      <a:gd name="T4" fmla="*/ 1 w 15"/>
                      <a:gd name="T5" fmla="*/ 1 h 20"/>
                      <a:gd name="T6" fmla="*/ 1 w 15"/>
                      <a:gd name="T7" fmla="*/ 0 h 20"/>
                      <a:gd name="T8" fmla="*/ 0 w 15"/>
                      <a:gd name="T9" fmla="*/ 1 h 20"/>
                      <a:gd name="T10" fmla="*/ 1 w 15"/>
                      <a:gd name="T11" fmla="*/ 2 h 20"/>
                      <a:gd name="T12" fmla="*/ 4 w 15"/>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9" name="Group 432"/>
                <p:cNvGrpSpPr>
                  <a:grpSpLocks/>
                </p:cNvGrpSpPr>
                <p:nvPr/>
              </p:nvGrpSpPr>
              <p:grpSpPr bwMode="auto">
                <a:xfrm>
                  <a:off x="2798" y="3203"/>
                  <a:ext cx="283" cy="113"/>
                  <a:chOff x="2798" y="3203"/>
                  <a:chExt cx="283" cy="113"/>
                </a:xfrm>
              </p:grpSpPr>
              <p:sp>
                <p:nvSpPr>
                  <p:cNvPr id="5151" name="Freeform 433"/>
                  <p:cNvSpPr>
                    <a:spLocks/>
                  </p:cNvSpPr>
                  <p:nvPr/>
                </p:nvSpPr>
                <p:spPr bwMode="auto">
                  <a:xfrm>
                    <a:off x="2798" y="3203"/>
                    <a:ext cx="283" cy="113"/>
                  </a:xfrm>
                  <a:custGeom>
                    <a:avLst/>
                    <a:gdLst>
                      <a:gd name="T0" fmla="*/ 14 w 565"/>
                      <a:gd name="T1" fmla="*/ 38 h 339"/>
                      <a:gd name="T2" fmla="*/ 21 w 565"/>
                      <a:gd name="T3" fmla="*/ 37 h 339"/>
                      <a:gd name="T4" fmla="*/ 29 w 565"/>
                      <a:gd name="T5" fmla="*/ 35 h 339"/>
                      <a:gd name="T6" fmla="*/ 36 w 565"/>
                      <a:gd name="T7" fmla="*/ 34 h 339"/>
                      <a:gd name="T8" fmla="*/ 48 w 565"/>
                      <a:gd name="T9" fmla="*/ 35 h 339"/>
                      <a:gd name="T10" fmla="*/ 57 w 565"/>
                      <a:gd name="T11" fmla="*/ 35 h 339"/>
                      <a:gd name="T12" fmla="*/ 62 w 565"/>
                      <a:gd name="T13" fmla="*/ 33 h 339"/>
                      <a:gd name="T14" fmla="*/ 67 w 565"/>
                      <a:gd name="T15" fmla="*/ 32 h 339"/>
                      <a:gd name="T16" fmla="*/ 73 w 565"/>
                      <a:gd name="T17" fmla="*/ 31 h 339"/>
                      <a:gd name="T18" fmla="*/ 78 w 565"/>
                      <a:gd name="T19" fmla="*/ 30 h 339"/>
                      <a:gd name="T20" fmla="*/ 83 w 565"/>
                      <a:gd name="T21" fmla="*/ 28 h 339"/>
                      <a:gd name="T22" fmla="*/ 89 w 565"/>
                      <a:gd name="T23" fmla="*/ 26 h 339"/>
                      <a:gd name="T24" fmla="*/ 94 w 565"/>
                      <a:gd name="T25" fmla="*/ 25 h 339"/>
                      <a:gd name="T26" fmla="*/ 98 w 565"/>
                      <a:gd name="T27" fmla="*/ 25 h 339"/>
                      <a:gd name="T28" fmla="*/ 104 w 565"/>
                      <a:gd name="T29" fmla="*/ 25 h 339"/>
                      <a:gd name="T30" fmla="*/ 107 w 565"/>
                      <a:gd name="T31" fmla="*/ 24 h 339"/>
                      <a:gd name="T32" fmla="*/ 109 w 565"/>
                      <a:gd name="T33" fmla="*/ 23 h 339"/>
                      <a:gd name="T34" fmla="*/ 110 w 565"/>
                      <a:gd name="T35" fmla="*/ 22 h 339"/>
                      <a:gd name="T36" fmla="*/ 110 w 565"/>
                      <a:gd name="T37" fmla="*/ 21 h 339"/>
                      <a:gd name="T38" fmla="*/ 107 w 565"/>
                      <a:gd name="T39" fmla="*/ 20 h 339"/>
                      <a:gd name="T40" fmla="*/ 104 w 565"/>
                      <a:gd name="T41" fmla="*/ 20 h 339"/>
                      <a:gd name="T42" fmla="*/ 98 w 565"/>
                      <a:gd name="T43" fmla="*/ 19 h 339"/>
                      <a:gd name="T44" fmla="*/ 93 w 565"/>
                      <a:gd name="T45" fmla="*/ 19 h 339"/>
                      <a:gd name="T46" fmla="*/ 89 w 565"/>
                      <a:gd name="T47" fmla="*/ 20 h 339"/>
                      <a:gd name="T48" fmla="*/ 79 w 565"/>
                      <a:gd name="T49" fmla="*/ 20 h 339"/>
                      <a:gd name="T50" fmla="*/ 87 w 565"/>
                      <a:gd name="T51" fmla="*/ 17 h 339"/>
                      <a:gd name="T52" fmla="*/ 95 w 565"/>
                      <a:gd name="T53" fmla="*/ 14 h 339"/>
                      <a:gd name="T54" fmla="*/ 104 w 565"/>
                      <a:gd name="T55" fmla="*/ 12 h 339"/>
                      <a:gd name="T56" fmla="*/ 111 w 565"/>
                      <a:gd name="T57" fmla="*/ 12 h 339"/>
                      <a:gd name="T58" fmla="*/ 121 w 565"/>
                      <a:gd name="T59" fmla="*/ 11 h 339"/>
                      <a:gd name="T60" fmla="*/ 127 w 565"/>
                      <a:gd name="T61" fmla="*/ 12 h 339"/>
                      <a:gd name="T62" fmla="*/ 129 w 565"/>
                      <a:gd name="T63" fmla="*/ 13 h 339"/>
                      <a:gd name="T64" fmla="*/ 132 w 565"/>
                      <a:gd name="T65" fmla="*/ 13 h 339"/>
                      <a:gd name="T66" fmla="*/ 134 w 565"/>
                      <a:gd name="T67" fmla="*/ 12 h 339"/>
                      <a:gd name="T68" fmla="*/ 136 w 565"/>
                      <a:gd name="T69" fmla="*/ 12 h 339"/>
                      <a:gd name="T70" fmla="*/ 136 w 565"/>
                      <a:gd name="T71" fmla="*/ 10 h 339"/>
                      <a:gd name="T72" fmla="*/ 139 w 565"/>
                      <a:gd name="T73" fmla="*/ 10 h 339"/>
                      <a:gd name="T74" fmla="*/ 140 w 565"/>
                      <a:gd name="T75" fmla="*/ 9 h 339"/>
                      <a:gd name="T76" fmla="*/ 141 w 565"/>
                      <a:gd name="T77" fmla="*/ 9 h 339"/>
                      <a:gd name="T78" fmla="*/ 142 w 565"/>
                      <a:gd name="T79" fmla="*/ 8 h 339"/>
                      <a:gd name="T80" fmla="*/ 140 w 565"/>
                      <a:gd name="T81" fmla="*/ 7 h 339"/>
                      <a:gd name="T82" fmla="*/ 139 w 565"/>
                      <a:gd name="T83" fmla="*/ 6 h 339"/>
                      <a:gd name="T84" fmla="*/ 136 w 565"/>
                      <a:gd name="T85" fmla="*/ 6 h 339"/>
                      <a:gd name="T86" fmla="*/ 133 w 565"/>
                      <a:gd name="T87" fmla="*/ 4 h 339"/>
                      <a:gd name="T88" fmla="*/ 130 w 565"/>
                      <a:gd name="T89" fmla="*/ 3 h 339"/>
                      <a:gd name="T90" fmla="*/ 126 w 565"/>
                      <a:gd name="T91" fmla="*/ 3 h 339"/>
                      <a:gd name="T92" fmla="*/ 122 w 565"/>
                      <a:gd name="T93" fmla="*/ 3 h 339"/>
                      <a:gd name="T94" fmla="*/ 105 w 565"/>
                      <a:gd name="T95" fmla="*/ 1 h 339"/>
                      <a:gd name="T96" fmla="*/ 101 w 565"/>
                      <a:gd name="T97" fmla="*/ 1 h 339"/>
                      <a:gd name="T98" fmla="*/ 97 w 565"/>
                      <a:gd name="T99" fmla="*/ 0 h 339"/>
                      <a:gd name="T100" fmla="*/ 93 w 565"/>
                      <a:gd name="T101" fmla="*/ 0 h 339"/>
                      <a:gd name="T102" fmla="*/ 89 w 565"/>
                      <a:gd name="T103" fmla="*/ 2 h 339"/>
                      <a:gd name="T104" fmla="*/ 75 w 565"/>
                      <a:gd name="T105" fmla="*/ 4 h 339"/>
                      <a:gd name="T106" fmla="*/ 67 w 565"/>
                      <a:gd name="T107" fmla="*/ 5 h 339"/>
                      <a:gd name="T108" fmla="*/ 59 w 565"/>
                      <a:gd name="T109" fmla="*/ 8 h 339"/>
                      <a:gd name="T110" fmla="*/ 42 w 565"/>
                      <a:gd name="T111" fmla="*/ 15 h 339"/>
                      <a:gd name="T112" fmla="*/ 36 w 565"/>
                      <a:gd name="T113" fmla="*/ 18 h 339"/>
                      <a:gd name="T114" fmla="*/ 29 w 565"/>
                      <a:gd name="T115" fmla="*/ 22 h 339"/>
                      <a:gd name="T116" fmla="*/ 21 w 565"/>
                      <a:gd name="T117" fmla="*/ 23 h 339"/>
                      <a:gd name="T118" fmla="*/ 0 w 565"/>
                      <a:gd name="T119" fmla="*/ 23 h 339"/>
                      <a:gd name="T120" fmla="*/ 14 w 565"/>
                      <a:gd name="T121" fmla="*/ 38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52" name="Freeform 434"/>
                  <p:cNvSpPr>
                    <a:spLocks/>
                  </p:cNvSpPr>
                  <p:nvPr/>
                </p:nvSpPr>
                <p:spPr bwMode="auto">
                  <a:xfrm>
                    <a:off x="3031" y="3220"/>
                    <a:ext cx="40" cy="14"/>
                  </a:xfrm>
                  <a:custGeom>
                    <a:avLst/>
                    <a:gdLst>
                      <a:gd name="T0" fmla="*/ 20 w 80"/>
                      <a:gd name="T1" fmla="*/ 4 h 41"/>
                      <a:gd name="T2" fmla="*/ 19 w 80"/>
                      <a:gd name="T3" fmla="*/ 5 h 41"/>
                      <a:gd name="T4" fmla="*/ 15 w 80"/>
                      <a:gd name="T5" fmla="*/ 3 h 41"/>
                      <a:gd name="T6" fmla="*/ 12 w 80"/>
                      <a:gd name="T7" fmla="*/ 2 h 41"/>
                      <a:gd name="T8" fmla="*/ 10 w 80"/>
                      <a:gd name="T9" fmla="*/ 1 h 41"/>
                      <a:gd name="T10" fmla="*/ 8 w 80"/>
                      <a:gd name="T11" fmla="*/ 1 h 41"/>
                      <a:gd name="T12" fmla="*/ 3 w 80"/>
                      <a:gd name="T13" fmla="*/ 0 h 41"/>
                      <a:gd name="T14" fmla="*/ 0 w 80"/>
                      <a:gd name="T15" fmla="*/ 0 h 41"/>
                      <a:gd name="T16" fmla="*/ 5 w 80"/>
                      <a:gd name="T17" fmla="*/ 0 h 41"/>
                      <a:gd name="T18" fmla="*/ 9 w 80"/>
                      <a:gd name="T19" fmla="*/ 0 h 41"/>
                      <a:gd name="T20" fmla="*/ 11 w 80"/>
                      <a:gd name="T21" fmla="*/ 1 h 41"/>
                      <a:gd name="T22" fmla="*/ 14 w 80"/>
                      <a:gd name="T23" fmla="*/ 2 h 41"/>
                      <a:gd name="T24" fmla="*/ 20 w 80"/>
                      <a:gd name="T25" fmla="*/ 4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 name="Freeform 435"/>
                  <p:cNvSpPr>
                    <a:spLocks/>
                  </p:cNvSpPr>
                  <p:nvPr/>
                </p:nvSpPr>
                <p:spPr bwMode="auto">
                  <a:xfrm>
                    <a:off x="2847" y="3286"/>
                    <a:ext cx="18" cy="11"/>
                  </a:xfrm>
                  <a:custGeom>
                    <a:avLst/>
                    <a:gdLst>
                      <a:gd name="T0" fmla="*/ 0 w 36"/>
                      <a:gd name="T1" fmla="*/ 0 h 34"/>
                      <a:gd name="T2" fmla="*/ 6 w 36"/>
                      <a:gd name="T3" fmla="*/ 1 h 34"/>
                      <a:gd name="T4" fmla="*/ 9 w 36"/>
                      <a:gd name="T5" fmla="*/ 4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 name="Freeform 436"/>
                  <p:cNvSpPr>
                    <a:spLocks/>
                  </p:cNvSpPr>
                  <p:nvPr/>
                </p:nvSpPr>
                <p:spPr bwMode="auto">
                  <a:xfrm>
                    <a:off x="2959" y="3215"/>
                    <a:ext cx="63" cy="11"/>
                  </a:xfrm>
                  <a:custGeom>
                    <a:avLst/>
                    <a:gdLst>
                      <a:gd name="T0" fmla="*/ 32 w 126"/>
                      <a:gd name="T1" fmla="*/ 1 h 31"/>
                      <a:gd name="T2" fmla="*/ 22 w 126"/>
                      <a:gd name="T3" fmla="*/ 1 h 31"/>
                      <a:gd name="T4" fmla="*/ 18 w 126"/>
                      <a:gd name="T5" fmla="*/ 0 h 31"/>
                      <a:gd name="T6" fmla="*/ 15 w 126"/>
                      <a:gd name="T7" fmla="*/ 0 h 31"/>
                      <a:gd name="T8" fmla="*/ 12 w 126"/>
                      <a:gd name="T9" fmla="*/ 1 h 31"/>
                      <a:gd name="T10" fmla="*/ 10 w 126"/>
                      <a:gd name="T11" fmla="*/ 2 h 31"/>
                      <a:gd name="T12" fmla="*/ 5 w 126"/>
                      <a:gd name="T13" fmla="*/ 3 h 31"/>
                      <a:gd name="T14" fmla="*/ 0 w 126"/>
                      <a:gd name="T15" fmla="*/ 3 h 31"/>
                      <a:gd name="T16" fmla="*/ 3 w 126"/>
                      <a:gd name="T17" fmla="*/ 4 h 31"/>
                      <a:gd name="T18" fmla="*/ 9 w 126"/>
                      <a:gd name="T19" fmla="*/ 3 h 31"/>
                      <a:gd name="T20" fmla="*/ 14 w 126"/>
                      <a:gd name="T21" fmla="*/ 1 h 31"/>
                      <a:gd name="T22" fmla="*/ 17 w 126"/>
                      <a:gd name="T23" fmla="*/ 1 h 31"/>
                      <a:gd name="T24" fmla="*/ 20 w 126"/>
                      <a:gd name="T25" fmla="*/ 1 h 31"/>
                      <a:gd name="T26" fmla="*/ 24 w 126"/>
                      <a:gd name="T27" fmla="*/ 1 h 31"/>
                      <a:gd name="T28" fmla="*/ 32 w 126"/>
                      <a:gd name="T29" fmla="*/ 1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 name="Freeform 437"/>
                  <p:cNvSpPr>
                    <a:spLocks/>
                  </p:cNvSpPr>
                  <p:nvPr/>
                </p:nvSpPr>
                <p:spPr bwMode="auto">
                  <a:xfrm>
                    <a:off x="2996" y="3267"/>
                    <a:ext cx="3" cy="5"/>
                  </a:xfrm>
                  <a:custGeom>
                    <a:avLst/>
                    <a:gdLst>
                      <a:gd name="T0" fmla="*/ 2 w 5"/>
                      <a:gd name="T1" fmla="*/ 0 h 15"/>
                      <a:gd name="T2" fmla="*/ 0 w 5"/>
                      <a:gd name="T3" fmla="*/ 1 h 15"/>
                      <a:gd name="T4" fmla="*/ 2 w 5"/>
                      <a:gd name="T5" fmla="*/ 2 h 15"/>
                      <a:gd name="T6" fmla="*/ 2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 name="Freeform 438"/>
                  <p:cNvSpPr>
                    <a:spLocks/>
                  </p:cNvSpPr>
                  <p:nvPr/>
                </p:nvSpPr>
                <p:spPr bwMode="auto">
                  <a:xfrm>
                    <a:off x="3057" y="3233"/>
                    <a:ext cx="8" cy="5"/>
                  </a:xfrm>
                  <a:custGeom>
                    <a:avLst/>
                    <a:gdLst>
                      <a:gd name="T0" fmla="*/ 3 w 16"/>
                      <a:gd name="T1" fmla="*/ 2 h 14"/>
                      <a:gd name="T2" fmla="*/ 4 w 16"/>
                      <a:gd name="T3" fmla="*/ 1 h 14"/>
                      <a:gd name="T4" fmla="*/ 2 w 16"/>
                      <a:gd name="T5" fmla="*/ 1 h 14"/>
                      <a:gd name="T6" fmla="*/ 0 w 16"/>
                      <a:gd name="T7" fmla="*/ 0 h 14"/>
                      <a:gd name="T8" fmla="*/ 3 w 1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 name="Freeform 439"/>
                  <p:cNvSpPr>
                    <a:spLocks/>
                  </p:cNvSpPr>
                  <p:nvPr/>
                </p:nvSpPr>
                <p:spPr bwMode="auto">
                  <a:xfrm>
                    <a:off x="3068" y="3225"/>
                    <a:ext cx="9" cy="3"/>
                  </a:xfrm>
                  <a:custGeom>
                    <a:avLst/>
                    <a:gdLst>
                      <a:gd name="T0" fmla="*/ 5 w 16"/>
                      <a:gd name="T1" fmla="*/ 1 h 9"/>
                      <a:gd name="T2" fmla="*/ 5 w 16"/>
                      <a:gd name="T3" fmla="*/ 1 h 9"/>
                      <a:gd name="T4" fmla="*/ 2 w 16"/>
                      <a:gd name="T5" fmla="*/ 0 h 9"/>
                      <a:gd name="T6" fmla="*/ 0 w 16"/>
                      <a:gd name="T7" fmla="*/ 0 h 9"/>
                      <a:gd name="T8" fmla="*/ 2 w 16"/>
                      <a:gd name="T9" fmla="*/ 1 h 9"/>
                      <a:gd name="T10" fmla="*/ 5 w 16"/>
                      <a:gd name="T11" fmla="*/ 1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 name="Freeform 440"/>
                  <p:cNvSpPr>
                    <a:spLocks/>
                  </p:cNvSpPr>
                  <p:nvPr/>
                </p:nvSpPr>
                <p:spPr bwMode="auto">
                  <a:xfrm>
                    <a:off x="2929" y="3259"/>
                    <a:ext cx="26" cy="6"/>
                  </a:xfrm>
                  <a:custGeom>
                    <a:avLst/>
                    <a:gdLst>
                      <a:gd name="T0" fmla="*/ 13 w 51"/>
                      <a:gd name="T1" fmla="*/ 1 h 17"/>
                      <a:gd name="T2" fmla="*/ 12 w 51"/>
                      <a:gd name="T3" fmla="*/ 2 h 17"/>
                      <a:gd name="T4" fmla="*/ 10 w 51"/>
                      <a:gd name="T5" fmla="*/ 2 h 17"/>
                      <a:gd name="T6" fmla="*/ 6 w 51"/>
                      <a:gd name="T7" fmla="*/ 2 h 17"/>
                      <a:gd name="T8" fmla="*/ 2 w 51"/>
                      <a:gd name="T9" fmla="*/ 2 h 17"/>
                      <a:gd name="T10" fmla="*/ 0 w 51"/>
                      <a:gd name="T11" fmla="*/ 2 h 17"/>
                      <a:gd name="T12" fmla="*/ 4 w 51"/>
                      <a:gd name="T13" fmla="*/ 1 h 17"/>
                      <a:gd name="T14" fmla="*/ 7 w 51"/>
                      <a:gd name="T15" fmla="*/ 1 h 17"/>
                      <a:gd name="T16" fmla="*/ 9 w 51"/>
                      <a:gd name="T17" fmla="*/ 0 h 17"/>
                      <a:gd name="T18" fmla="*/ 7 w 51"/>
                      <a:gd name="T19" fmla="*/ 1 h 17"/>
                      <a:gd name="T20" fmla="*/ 11 w 51"/>
                      <a:gd name="T21" fmla="*/ 1 h 17"/>
                      <a:gd name="T22" fmla="*/ 13 w 51"/>
                      <a:gd name="T23" fmla="*/ 1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40" name="Freeform 441"/>
                <p:cNvSpPr>
                  <a:spLocks/>
                </p:cNvSpPr>
                <p:nvPr/>
              </p:nvSpPr>
              <p:spPr bwMode="auto">
                <a:xfrm>
                  <a:off x="2574" y="3251"/>
                  <a:ext cx="273" cy="110"/>
                </a:xfrm>
                <a:custGeom>
                  <a:avLst/>
                  <a:gdLst>
                    <a:gd name="T0" fmla="*/ 19 w 547"/>
                    <a:gd name="T1" fmla="*/ 4 h 332"/>
                    <a:gd name="T2" fmla="*/ 55 w 547"/>
                    <a:gd name="T3" fmla="*/ 5 h 332"/>
                    <a:gd name="T4" fmla="*/ 83 w 547"/>
                    <a:gd name="T5" fmla="*/ 7 h 332"/>
                    <a:gd name="T6" fmla="*/ 97 w 547"/>
                    <a:gd name="T7" fmla="*/ 7 h 332"/>
                    <a:gd name="T8" fmla="*/ 125 w 547"/>
                    <a:gd name="T9" fmla="*/ 6 h 332"/>
                    <a:gd name="T10" fmla="*/ 133 w 547"/>
                    <a:gd name="T11" fmla="*/ 13 h 332"/>
                    <a:gd name="T12" fmla="*/ 136 w 547"/>
                    <a:gd name="T13" fmla="*/ 23 h 332"/>
                    <a:gd name="T14" fmla="*/ 117 w 547"/>
                    <a:gd name="T15" fmla="*/ 25 h 332"/>
                    <a:gd name="T16" fmla="*/ 79 w 547"/>
                    <a:gd name="T17" fmla="*/ 30 h 332"/>
                    <a:gd name="T18" fmla="*/ 4 w 547"/>
                    <a:gd name="T19" fmla="*/ 36 h 332"/>
                    <a:gd name="T20" fmla="*/ 0 w 547"/>
                    <a:gd name="T21" fmla="*/ 0 h 332"/>
                    <a:gd name="T22" fmla="*/ 19 w 547"/>
                    <a:gd name="T23" fmla="*/ 4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5141" name="Freeform 442"/>
                <p:cNvSpPr>
                  <a:spLocks/>
                </p:cNvSpPr>
                <p:nvPr/>
              </p:nvSpPr>
              <p:spPr bwMode="auto">
                <a:xfrm>
                  <a:off x="2585" y="3263"/>
                  <a:ext cx="252" cy="88"/>
                </a:xfrm>
                <a:custGeom>
                  <a:avLst/>
                  <a:gdLst>
                    <a:gd name="T0" fmla="*/ 15 w 506"/>
                    <a:gd name="T1" fmla="*/ 0 h 265"/>
                    <a:gd name="T2" fmla="*/ 44 w 506"/>
                    <a:gd name="T3" fmla="*/ 3 h 265"/>
                    <a:gd name="T4" fmla="*/ 82 w 506"/>
                    <a:gd name="T5" fmla="*/ 5 h 265"/>
                    <a:gd name="T6" fmla="*/ 106 w 506"/>
                    <a:gd name="T7" fmla="*/ 4 h 265"/>
                    <a:gd name="T8" fmla="*/ 118 w 506"/>
                    <a:gd name="T9" fmla="*/ 5 h 265"/>
                    <a:gd name="T10" fmla="*/ 124 w 506"/>
                    <a:gd name="T11" fmla="*/ 9 h 265"/>
                    <a:gd name="T12" fmla="*/ 126 w 506"/>
                    <a:gd name="T13" fmla="*/ 17 h 265"/>
                    <a:gd name="T14" fmla="*/ 95 w 506"/>
                    <a:gd name="T15" fmla="*/ 22 h 265"/>
                    <a:gd name="T16" fmla="*/ 100 w 506"/>
                    <a:gd name="T17" fmla="*/ 17 h 265"/>
                    <a:gd name="T18" fmla="*/ 105 w 506"/>
                    <a:gd name="T19" fmla="*/ 12 h 265"/>
                    <a:gd name="T20" fmla="*/ 96 w 506"/>
                    <a:gd name="T21" fmla="*/ 17 h 265"/>
                    <a:gd name="T22" fmla="*/ 83 w 506"/>
                    <a:gd name="T23" fmla="*/ 23 h 265"/>
                    <a:gd name="T24" fmla="*/ 52 w 506"/>
                    <a:gd name="T25" fmla="*/ 29 h 265"/>
                    <a:gd name="T26" fmla="*/ 30 w 506"/>
                    <a:gd name="T27" fmla="*/ 29 h 265"/>
                    <a:gd name="T28" fmla="*/ 60 w 506"/>
                    <a:gd name="T29" fmla="*/ 23 h 265"/>
                    <a:gd name="T30" fmla="*/ 79 w 506"/>
                    <a:gd name="T31" fmla="*/ 16 h 265"/>
                    <a:gd name="T32" fmla="*/ 55 w 506"/>
                    <a:gd name="T33" fmla="*/ 21 h 265"/>
                    <a:gd name="T34" fmla="*/ 31 w 506"/>
                    <a:gd name="T35" fmla="*/ 26 h 265"/>
                    <a:gd name="T36" fmla="*/ 0 w 506"/>
                    <a:gd name="T37" fmla="*/ 29 h 265"/>
                    <a:gd name="T38" fmla="*/ 1 w 506"/>
                    <a:gd name="T39" fmla="*/ 11 h 265"/>
                    <a:gd name="T40" fmla="*/ 15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2" name="Freeform 443"/>
                <p:cNvSpPr>
                  <a:spLocks/>
                </p:cNvSpPr>
                <p:nvPr/>
              </p:nvSpPr>
              <p:spPr bwMode="auto">
                <a:xfrm>
                  <a:off x="2319" y="2952"/>
                  <a:ext cx="585" cy="485"/>
                </a:xfrm>
                <a:custGeom>
                  <a:avLst/>
                  <a:gdLst>
                    <a:gd name="T0" fmla="*/ 28 w 1170"/>
                    <a:gd name="T1" fmla="*/ 0 h 1457"/>
                    <a:gd name="T2" fmla="*/ 46 w 1170"/>
                    <a:gd name="T3" fmla="*/ 2 h 1457"/>
                    <a:gd name="T4" fmla="*/ 62 w 1170"/>
                    <a:gd name="T5" fmla="*/ 8 h 1457"/>
                    <a:gd name="T6" fmla="*/ 69 w 1170"/>
                    <a:gd name="T7" fmla="*/ 17 h 1457"/>
                    <a:gd name="T8" fmla="*/ 71 w 1170"/>
                    <a:gd name="T9" fmla="*/ 29 h 1457"/>
                    <a:gd name="T10" fmla="*/ 77 w 1170"/>
                    <a:gd name="T11" fmla="*/ 46 h 1457"/>
                    <a:gd name="T12" fmla="*/ 86 w 1170"/>
                    <a:gd name="T13" fmla="*/ 61 h 1457"/>
                    <a:gd name="T14" fmla="*/ 98 w 1170"/>
                    <a:gd name="T15" fmla="*/ 79 h 1457"/>
                    <a:gd name="T16" fmla="*/ 104 w 1170"/>
                    <a:gd name="T17" fmla="*/ 93 h 1457"/>
                    <a:gd name="T18" fmla="*/ 113 w 1170"/>
                    <a:gd name="T19" fmla="*/ 107 h 1457"/>
                    <a:gd name="T20" fmla="*/ 87 w 1170"/>
                    <a:gd name="T21" fmla="*/ 113 h 1457"/>
                    <a:gd name="T22" fmla="*/ 116 w 1170"/>
                    <a:gd name="T23" fmla="*/ 111 h 1457"/>
                    <a:gd name="T24" fmla="*/ 123 w 1170"/>
                    <a:gd name="T25" fmla="*/ 116 h 1457"/>
                    <a:gd name="T26" fmla="*/ 110 w 1170"/>
                    <a:gd name="T27" fmla="*/ 123 h 1457"/>
                    <a:gd name="T28" fmla="*/ 128 w 1170"/>
                    <a:gd name="T29" fmla="*/ 119 h 1457"/>
                    <a:gd name="T30" fmla="*/ 149 w 1170"/>
                    <a:gd name="T31" fmla="*/ 123 h 1457"/>
                    <a:gd name="T32" fmla="*/ 177 w 1170"/>
                    <a:gd name="T33" fmla="*/ 127 h 1457"/>
                    <a:gd name="T34" fmla="*/ 211 w 1170"/>
                    <a:gd name="T35" fmla="*/ 132 h 1457"/>
                    <a:gd name="T36" fmla="*/ 236 w 1170"/>
                    <a:gd name="T37" fmla="*/ 134 h 1457"/>
                    <a:gd name="T38" fmla="*/ 266 w 1170"/>
                    <a:gd name="T39" fmla="*/ 136 h 1457"/>
                    <a:gd name="T40" fmla="*/ 286 w 1170"/>
                    <a:gd name="T41" fmla="*/ 135 h 1457"/>
                    <a:gd name="T42" fmla="*/ 289 w 1170"/>
                    <a:gd name="T43" fmla="*/ 139 h 1457"/>
                    <a:gd name="T44" fmla="*/ 293 w 1170"/>
                    <a:gd name="T45" fmla="*/ 146 h 1457"/>
                    <a:gd name="T46" fmla="*/ 293 w 1170"/>
                    <a:gd name="T47" fmla="*/ 152 h 1457"/>
                    <a:gd name="T48" fmla="*/ 272 w 1170"/>
                    <a:gd name="T49" fmla="*/ 157 h 1457"/>
                    <a:gd name="T50" fmla="*/ 269 w 1170"/>
                    <a:gd name="T51" fmla="*/ 152 h 1457"/>
                    <a:gd name="T52" fmla="*/ 263 w 1170"/>
                    <a:gd name="T53" fmla="*/ 157 h 1457"/>
                    <a:gd name="T54" fmla="*/ 233 w 1170"/>
                    <a:gd name="T55" fmla="*/ 159 h 1457"/>
                    <a:gd name="T56" fmla="*/ 176 w 1170"/>
                    <a:gd name="T57" fmla="*/ 161 h 1457"/>
                    <a:gd name="T58" fmla="*/ 103 w 1170"/>
                    <a:gd name="T59" fmla="*/ 154 h 1457"/>
                    <a:gd name="T60" fmla="*/ 87 w 1170"/>
                    <a:gd name="T61" fmla="*/ 151 h 1457"/>
                    <a:gd name="T62" fmla="*/ 64 w 1170"/>
                    <a:gd name="T63" fmla="*/ 129 h 1457"/>
                    <a:gd name="T64" fmla="*/ 33 w 1170"/>
                    <a:gd name="T65" fmla="*/ 92 h 1457"/>
                    <a:gd name="T66" fmla="*/ 10 w 1170"/>
                    <a:gd name="T67" fmla="*/ 50 h 1457"/>
                    <a:gd name="T68" fmla="*/ 0 w 1170"/>
                    <a:gd name="T69" fmla="*/ 34 h 1457"/>
                    <a:gd name="T70" fmla="*/ 3 w 1170"/>
                    <a:gd name="T71" fmla="*/ 17 h 1457"/>
                    <a:gd name="T72" fmla="*/ 14 w 1170"/>
                    <a:gd name="T73" fmla="*/ 5 h 1457"/>
                    <a:gd name="T74" fmla="*/ 28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3" name="Freeform 444"/>
                <p:cNvSpPr>
                  <a:spLocks/>
                </p:cNvSpPr>
                <p:nvPr/>
              </p:nvSpPr>
              <p:spPr bwMode="auto">
                <a:xfrm>
                  <a:off x="2394" y="2935"/>
                  <a:ext cx="222" cy="377"/>
                </a:xfrm>
                <a:custGeom>
                  <a:avLst/>
                  <a:gdLst>
                    <a:gd name="T0" fmla="*/ 15 w 446"/>
                    <a:gd name="T1" fmla="*/ 0 h 1130"/>
                    <a:gd name="T2" fmla="*/ 0 w 446"/>
                    <a:gd name="T3" fmla="*/ 7 h 1130"/>
                    <a:gd name="T4" fmla="*/ 7 w 446"/>
                    <a:gd name="T5" fmla="*/ 9 h 1130"/>
                    <a:gd name="T6" fmla="*/ 18 w 446"/>
                    <a:gd name="T7" fmla="*/ 18 h 1130"/>
                    <a:gd name="T8" fmla="*/ 33 w 446"/>
                    <a:gd name="T9" fmla="*/ 24 h 1130"/>
                    <a:gd name="T10" fmla="*/ 42 w 446"/>
                    <a:gd name="T11" fmla="*/ 46 h 1130"/>
                    <a:gd name="T12" fmla="*/ 51 w 446"/>
                    <a:gd name="T13" fmla="*/ 59 h 1130"/>
                    <a:gd name="T14" fmla="*/ 63 w 446"/>
                    <a:gd name="T15" fmla="*/ 69 h 1130"/>
                    <a:gd name="T16" fmla="*/ 74 w 446"/>
                    <a:gd name="T17" fmla="*/ 79 h 1130"/>
                    <a:gd name="T18" fmla="*/ 59 w 446"/>
                    <a:gd name="T19" fmla="*/ 71 h 1130"/>
                    <a:gd name="T20" fmla="*/ 48 w 446"/>
                    <a:gd name="T21" fmla="*/ 60 h 1130"/>
                    <a:gd name="T22" fmla="*/ 59 w 446"/>
                    <a:gd name="T23" fmla="*/ 78 h 1130"/>
                    <a:gd name="T24" fmla="*/ 68 w 446"/>
                    <a:gd name="T25" fmla="*/ 92 h 1130"/>
                    <a:gd name="T26" fmla="*/ 76 w 446"/>
                    <a:gd name="T27" fmla="*/ 107 h 1130"/>
                    <a:gd name="T28" fmla="*/ 81 w 446"/>
                    <a:gd name="T29" fmla="*/ 115 h 1130"/>
                    <a:gd name="T30" fmla="*/ 87 w 446"/>
                    <a:gd name="T31" fmla="*/ 119 h 1130"/>
                    <a:gd name="T32" fmla="*/ 94 w 446"/>
                    <a:gd name="T33" fmla="*/ 123 h 1130"/>
                    <a:gd name="T34" fmla="*/ 105 w 446"/>
                    <a:gd name="T35" fmla="*/ 126 h 1130"/>
                    <a:gd name="T36" fmla="*/ 106 w 446"/>
                    <a:gd name="T37" fmla="*/ 118 h 1130"/>
                    <a:gd name="T38" fmla="*/ 107 w 446"/>
                    <a:gd name="T39" fmla="*/ 109 h 1130"/>
                    <a:gd name="T40" fmla="*/ 111 w 446"/>
                    <a:gd name="T41" fmla="*/ 100 h 1130"/>
                    <a:gd name="T42" fmla="*/ 111 w 446"/>
                    <a:gd name="T43" fmla="*/ 91 h 1130"/>
                    <a:gd name="T44" fmla="*/ 106 w 446"/>
                    <a:gd name="T45" fmla="*/ 80 h 1130"/>
                    <a:gd name="T46" fmla="*/ 98 w 446"/>
                    <a:gd name="T47" fmla="*/ 72 h 1130"/>
                    <a:gd name="T48" fmla="*/ 89 w 446"/>
                    <a:gd name="T49" fmla="*/ 67 h 1130"/>
                    <a:gd name="T50" fmla="*/ 77 w 446"/>
                    <a:gd name="T51" fmla="*/ 60 h 1130"/>
                    <a:gd name="T52" fmla="*/ 63 w 446"/>
                    <a:gd name="T53" fmla="*/ 50 h 1130"/>
                    <a:gd name="T54" fmla="*/ 51 w 446"/>
                    <a:gd name="T55" fmla="*/ 37 h 1130"/>
                    <a:gd name="T56" fmla="*/ 62 w 446"/>
                    <a:gd name="T57" fmla="*/ 44 h 1130"/>
                    <a:gd name="T58" fmla="*/ 72 w 446"/>
                    <a:gd name="T59" fmla="*/ 53 h 1130"/>
                    <a:gd name="T60" fmla="*/ 85 w 446"/>
                    <a:gd name="T61" fmla="*/ 63 h 1130"/>
                    <a:gd name="T62" fmla="*/ 73 w 446"/>
                    <a:gd name="T63" fmla="*/ 49 h 1130"/>
                    <a:gd name="T64" fmla="*/ 59 w 446"/>
                    <a:gd name="T65" fmla="*/ 32 h 1130"/>
                    <a:gd name="T66" fmla="*/ 44 w 446"/>
                    <a:gd name="T67" fmla="*/ 13 h 1130"/>
                    <a:gd name="T68" fmla="*/ 36 w 446"/>
                    <a:gd name="T69" fmla="*/ 7 h 1130"/>
                    <a:gd name="T70" fmla="*/ 15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445"/>
                <p:cNvSpPr>
                  <a:spLocks/>
                </p:cNvSpPr>
                <p:nvPr/>
              </p:nvSpPr>
              <p:spPr bwMode="auto">
                <a:xfrm>
                  <a:off x="2226" y="2912"/>
                  <a:ext cx="879" cy="962"/>
                </a:xfrm>
                <a:custGeom>
                  <a:avLst/>
                  <a:gdLst>
                    <a:gd name="T0" fmla="*/ 68 w 1757"/>
                    <a:gd name="T1" fmla="*/ 17 h 2886"/>
                    <a:gd name="T2" fmla="*/ 49 w 1757"/>
                    <a:gd name="T3" fmla="*/ 46 h 2886"/>
                    <a:gd name="T4" fmla="*/ 41 w 1757"/>
                    <a:gd name="T5" fmla="*/ 84 h 2886"/>
                    <a:gd name="T6" fmla="*/ 48 w 1757"/>
                    <a:gd name="T7" fmla="*/ 71 h 2886"/>
                    <a:gd name="T8" fmla="*/ 65 w 1757"/>
                    <a:gd name="T9" fmla="*/ 92 h 2886"/>
                    <a:gd name="T10" fmla="*/ 67 w 1757"/>
                    <a:gd name="T11" fmla="*/ 133 h 2886"/>
                    <a:gd name="T12" fmla="*/ 71 w 1757"/>
                    <a:gd name="T13" fmla="*/ 119 h 2886"/>
                    <a:gd name="T14" fmla="*/ 108 w 1757"/>
                    <a:gd name="T15" fmla="*/ 149 h 2886"/>
                    <a:gd name="T16" fmla="*/ 163 w 1757"/>
                    <a:gd name="T17" fmla="*/ 172 h 2886"/>
                    <a:gd name="T18" fmla="*/ 164 w 1757"/>
                    <a:gd name="T19" fmla="*/ 185 h 2886"/>
                    <a:gd name="T20" fmla="*/ 176 w 1757"/>
                    <a:gd name="T21" fmla="*/ 182 h 2886"/>
                    <a:gd name="T22" fmla="*/ 185 w 1757"/>
                    <a:gd name="T23" fmla="*/ 200 h 2886"/>
                    <a:gd name="T24" fmla="*/ 188 w 1757"/>
                    <a:gd name="T25" fmla="*/ 211 h 2886"/>
                    <a:gd name="T26" fmla="*/ 146 w 1757"/>
                    <a:gd name="T27" fmla="*/ 231 h 2886"/>
                    <a:gd name="T28" fmla="*/ 205 w 1757"/>
                    <a:gd name="T29" fmla="*/ 222 h 2886"/>
                    <a:gd name="T30" fmla="*/ 170 w 1757"/>
                    <a:gd name="T31" fmla="*/ 239 h 2886"/>
                    <a:gd name="T32" fmla="*/ 224 w 1757"/>
                    <a:gd name="T33" fmla="*/ 226 h 2886"/>
                    <a:gd name="T34" fmla="*/ 222 w 1757"/>
                    <a:gd name="T35" fmla="*/ 237 h 2886"/>
                    <a:gd name="T36" fmla="*/ 243 w 1757"/>
                    <a:gd name="T37" fmla="*/ 232 h 2886"/>
                    <a:gd name="T38" fmla="*/ 362 w 1757"/>
                    <a:gd name="T39" fmla="*/ 257 h 2886"/>
                    <a:gd name="T40" fmla="*/ 423 w 1757"/>
                    <a:gd name="T41" fmla="*/ 292 h 2886"/>
                    <a:gd name="T42" fmla="*/ 267 w 1757"/>
                    <a:gd name="T43" fmla="*/ 319 h 2886"/>
                    <a:gd name="T44" fmla="*/ 297 w 1757"/>
                    <a:gd name="T45" fmla="*/ 313 h 2886"/>
                    <a:gd name="T46" fmla="*/ 275 w 1757"/>
                    <a:gd name="T47" fmla="*/ 310 h 2886"/>
                    <a:gd name="T48" fmla="*/ 231 w 1757"/>
                    <a:gd name="T49" fmla="*/ 313 h 2886"/>
                    <a:gd name="T50" fmla="*/ 318 w 1757"/>
                    <a:gd name="T51" fmla="*/ 288 h 2886"/>
                    <a:gd name="T52" fmla="*/ 63 w 1757"/>
                    <a:gd name="T53" fmla="*/ 309 h 2886"/>
                    <a:gd name="T54" fmla="*/ 10 w 1757"/>
                    <a:gd name="T55" fmla="*/ 293 h 2886"/>
                    <a:gd name="T56" fmla="*/ 9 w 1757"/>
                    <a:gd name="T57" fmla="*/ 258 h 2886"/>
                    <a:gd name="T58" fmla="*/ 32 w 1757"/>
                    <a:gd name="T59" fmla="*/ 212 h 2886"/>
                    <a:gd name="T60" fmla="*/ 90 w 1757"/>
                    <a:gd name="T61" fmla="*/ 235 h 2886"/>
                    <a:gd name="T62" fmla="*/ 55 w 1757"/>
                    <a:gd name="T63" fmla="*/ 200 h 2886"/>
                    <a:gd name="T64" fmla="*/ 89 w 1757"/>
                    <a:gd name="T65" fmla="*/ 192 h 2886"/>
                    <a:gd name="T66" fmla="*/ 71 w 1757"/>
                    <a:gd name="T67" fmla="*/ 174 h 2886"/>
                    <a:gd name="T68" fmla="*/ 53 w 1757"/>
                    <a:gd name="T69" fmla="*/ 181 h 2886"/>
                    <a:gd name="T70" fmla="*/ 15 w 1757"/>
                    <a:gd name="T71" fmla="*/ 130 h 2886"/>
                    <a:gd name="T72" fmla="*/ 14 w 1757"/>
                    <a:gd name="T73" fmla="*/ 79 h 2886"/>
                    <a:gd name="T74" fmla="*/ 6 w 1757"/>
                    <a:gd name="T75" fmla="*/ 110 h 2886"/>
                    <a:gd name="T76" fmla="*/ 1 w 1757"/>
                    <a:gd name="T77" fmla="*/ 73 h 2886"/>
                    <a:gd name="T78" fmla="*/ 29 w 1757"/>
                    <a:gd name="T79" fmla="*/ 38 h 2886"/>
                    <a:gd name="T80" fmla="*/ 0 w 1757"/>
                    <a:gd name="T81" fmla="*/ 69 h 2886"/>
                    <a:gd name="T82" fmla="*/ 18 w 1757"/>
                    <a:gd name="T83" fmla="*/ 31 h 2886"/>
                    <a:gd name="T84" fmla="*/ 57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5145" name="Freeform 446"/>
                <p:cNvSpPr>
                  <a:spLocks/>
                </p:cNvSpPr>
                <p:nvPr/>
              </p:nvSpPr>
              <p:spPr bwMode="auto">
                <a:xfrm>
                  <a:off x="2284" y="3458"/>
                  <a:ext cx="43" cy="83"/>
                </a:xfrm>
                <a:custGeom>
                  <a:avLst/>
                  <a:gdLst>
                    <a:gd name="T0" fmla="*/ 5 w 85"/>
                    <a:gd name="T1" fmla="*/ 0 h 249"/>
                    <a:gd name="T2" fmla="*/ 21 w 85"/>
                    <a:gd name="T3" fmla="*/ 1 h 249"/>
                    <a:gd name="T4" fmla="*/ 22 w 85"/>
                    <a:gd name="T5" fmla="*/ 12 h 249"/>
                    <a:gd name="T6" fmla="*/ 19 w 85"/>
                    <a:gd name="T7" fmla="*/ 24 h 249"/>
                    <a:gd name="T8" fmla="*/ 4 w 85"/>
                    <a:gd name="T9" fmla="*/ 28 h 249"/>
                    <a:gd name="T10" fmla="*/ 0 w 85"/>
                    <a:gd name="T11" fmla="*/ 23 h 249"/>
                    <a:gd name="T12" fmla="*/ 0 w 85"/>
                    <a:gd name="T13" fmla="*/ 7 h 249"/>
                    <a:gd name="T14" fmla="*/ 5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447"/>
                <p:cNvSpPr>
                  <a:spLocks/>
                </p:cNvSpPr>
                <p:nvPr/>
              </p:nvSpPr>
              <p:spPr bwMode="auto">
                <a:xfrm>
                  <a:off x="2346" y="3727"/>
                  <a:ext cx="413" cy="47"/>
                </a:xfrm>
                <a:custGeom>
                  <a:avLst/>
                  <a:gdLst>
                    <a:gd name="T0" fmla="*/ 206 w 827"/>
                    <a:gd name="T1" fmla="*/ 0 h 142"/>
                    <a:gd name="T2" fmla="*/ 150 w 827"/>
                    <a:gd name="T3" fmla="*/ 7 h 142"/>
                    <a:gd name="T4" fmla="*/ 108 w 827"/>
                    <a:gd name="T5" fmla="*/ 11 h 142"/>
                    <a:gd name="T6" fmla="*/ 64 w 827"/>
                    <a:gd name="T7" fmla="*/ 13 h 142"/>
                    <a:gd name="T8" fmla="*/ 31 w 827"/>
                    <a:gd name="T9" fmla="*/ 14 h 142"/>
                    <a:gd name="T10" fmla="*/ 0 w 827"/>
                    <a:gd name="T11" fmla="*/ 13 h 142"/>
                    <a:gd name="T12" fmla="*/ 30 w 827"/>
                    <a:gd name="T13" fmla="*/ 16 h 142"/>
                    <a:gd name="T14" fmla="*/ 80 w 827"/>
                    <a:gd name="T15" fmla="*/ 16 h 142"/>
                    <a:gd name="T16" fmla="*/ 134 w 827"/>
                    <a:gd name="T17" fmla="*/ 11 h 142"/>
                    <a:gd name="T18" fmla="*/ 161 w 827"/>
                    <a:gd name="T19" fmla="*/ 8 h 142"/>
                    <a:gd name="T20" fmla="*/ 206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448"/>
                <p:cNvSpPr>
                  <a:spLocks/>
                </p:cNvSpPr>
                <p:nvPr/>
              </p:nvSpPr>
              <p:spPr bwMode="auto">
                <a:xfrm>
                  <a:off x="2262" y="2544"/>
                  <a:ext cx="371" cy="466"/>
                </a:xfrm>
                <a:custGeom>
                  <a:avLst/>
                  <a:gdLst>
                    <a:gd name="T0" fmla="*/ 102 w 742"/>
                    <a:gd name="T1" fmla="*/ 61 h 1398"/>
                    <a:gd name="T2" fmla="*/ 96 w 742"/>
                    <a:gd name="T3" fmla="*/ 53 h 1398"/>
                    <a:gd name="T4" fmla="*/ 88 w 742"/>
                    <a:gd name="T5" fmla="*/ 53 h 1398"/>
                    <a:gd name="T6" fmla="*/ 81 w 742"/>
                    <a:gd name="T7" fmla="*/ 54 h 1398"/>
                    <a:gd name="T8" fmla="*/ 78 w 742"/>
                    <a:gd name="T9" fmla="*/ 59 h 1398"/>
                    <a:gd name="T10" fmla="*/ 77 w 742"/>
                    <a:gd name="T11" fmla="*/ 63 h 1398"/>
                    <a:gd name="T12" fmla="*/ 79 w 742"/>
                    <a:gd name="T13" fmla="*/ 72 h 1398"/>
                    <a:gd name="T14" fmla="*/ 83 w 742"/>
                    <a:gd name="T15" fmla="*/ 77 h 1398"/>
                    <a:gd name="T16" fmla="*/ 85 w 742"/>
                    <a:gd name="T17" fmla="*/ 83 h 1398"/>
                    <a:gd name="T18" fmla="*/ 88 w 742"/>
                    <a:gd name="T19" fmla="*/ 90 h 1398"/>
                    <a:gd name="T20" fmla="*/ 93 w 742"/>
                    <a:gd name="T21" fmla="*/ 99 h 1398"/>
                    <a:gd name="T22" fmla="*/ 104 w 742"/>
                    <a:gd name="T23" fmla="*/ 110 h 1398"/>
                    <a:gd name="T24" fmla="*/ 112 w 742"/>
                    <a:gd name="T25" fmla="*/ 121 h 1398"/>
                    <a:gd name="T26" fmla="*/ 121 w 742"/>
                    <a:gd name="T27" fmla="*/ 135 h 1398"/>
                    <a:gd name="T28" fmla="*/ 126 w 742"/>
                    <a:gd name="T29" fmla="*/ 146 h 1398"/>
                    <a:gd name="T30" fmla="*/ 128 w 742"/>
                    <a:gd name="T31" fmla="*/ 155 h 1398"/>
                    <a:gd name="T32" fmla="*/ 105 w 742"/>
                    <a:gd name="T33" fmla="*/ 141 h 1398"/>
                    <a:gd name="T34" fmla="*/ 82 w 742"/>
                    <a:gd name="T35" fmla="*/ 132 h 1398"/>
                    <a:gd name="T36" fmla="*/ 69 w 742"/>
                    <a:gd name="T37" fmla="*/ 128 h 1398"/>
                    <a:gd name="T38" fmla="*/ 53 w 742"/>
                    <a:gd name="T39" fmla="*/ 125 h 1398"/>
                    <a:gd name="T40" fmla="*/ 36 w 742"/>
                    <a:gd name="T41" fmla="*/ 125 h 1398"/>
                    <a:gd name="T42" fmla="*/ 18 w 742"/>
                    <a:gd name="T43" fmla="*/ 131 h 1398"/>
                    <a:gd name="T44" fmla="*/ 2 w 742"/>
                    <a:gd name="T45" fmla="*/ 143 h 1398"/>
                    <a:gd name="T46" fmla="*/ 0 w 742"/>
                    <a:gd name="T47" fmla="*/ 133 h 1398"/>
                    <a:gd name="T48" fmla="*/ 9 w 742"/>
                    <a:gd name="T49" fmla="*/ 122 h 1398"/>
                    <a:gd name="T50" fmla="*/ 21 w 742"/>
                    <a:gd name="T51" fmla="*/ 108 h 1398"/>
                    <a:gd name="T52" fmla="*/ 27 w 742"/>
                    <a:gd name="T53" fmla="*/ 99 h 1398"/>
                    <a:gd name="T54" fmla="*/ 27 w 742"/>
                    <a:gd name="T55" fmla="*/ 89 h 1398"/>
                    <a:gd name="T56" fmla="*/ 24 w 742"/>
                    <a:gd name="T57" fmla="*/ 81 h 1398"/>
                    <a:gd name="T58" fmla="*/ 17 w 742"/>
                    <a:gd name="T59" fmla="*/ 75 h 1398"/>
                    <a:gd name="T60" fmla="*/ 12 w 742"/>
                    <a:gd name="T61" fmla="*/ 66 h 1398"/>
                    <a:gd name="T62" fmla="*/ 11 w 742"/>
                    <a:gd name="T63" fmla="*/ 59 h 1398"/>
                    <a:gd name="T64" fmla="*/ 7 w 742"/>
                    <a:gd name="T65" fmla="*/ 51 h 1398"/>
                    <a:gd name="T66" fmla="*/ 6 w 742"/>
                    <a:gd name="T67" fmla="*/ 41 h 1398"/>
                    <a:gd name="T68" fmla="*/ 9 w 742"/>
                    <a:gd name="T69" fmla="*/ 33 h 1398"/>
                    <a:gd name="T70" fmla="*/ 15 w 742"/>
                    <a:gd name="T71" fmla="*/ 27 h 1398"/>
                    <a:gd name="T72" fmla="*/ 20 w 742"/>
                    <a:gd name="T73" fmla="*/ 18 h 1398"/>
                    <a:gd name="T74" fmla="*/ 31 w 742"/>
                    <a:gd name="T75" fmla="*/ 10 h 1398"/>
                    <a:gd name="T76" fmla="*/ 43 w 742"/>
                    <a:gd name="T77" fmla="*/ 6 h 1398"/>
                    <a:gd name="T78" fmla="*/ 60 w 742"/>
                    <a:gd name="T79" fmla="*/ 3 h 1398"/>
                    <a:gd name="T80" fmla="*/ 79 w 742"/>
                    <a:gd name="T81" fmla="*/ 0 h 1398"/>
                    <a:gd name="T82" fmla="*/ 110 w 742"/>
                    <a:gd name="T83" fmla="*/ 0 h 1398"/>
                    <a:gd name="T84" fmla="*/ 126 w 742"/>
                    <a:gd name="T85" fmla="*/ 1 h 1398"/>
                    <a:gd name="T86" fmla="*/ 143 w 742"/>
                    <a:gd name="T87" fmla="*/ 4 h 1398"/>
                    <a:gd name="T88" fmla="*/ 158 w 742"/>
                    <a:gd name="T89" fmla="*/ 8 h 1398"/>
                    <a:gd name="T90" fmla="*/ 168 w 742"/>
                    <a:gd name="T91" fmla="*/ 13 h 1398"/>
                    <a:gd name="T92" fmla="*/ 180 w 742"/>
                    <a:gd name="T93" fmla="*/ 19 h 1398"/>
                    <a:gd name="T94" fmla="*/ 185 w 742"/>
                    <a:gd name="T95" fmla="*/ 29 h 1398"/>
                    <a:gd name="T96" fmla="*/ 186 w 742"/>
                    <a:gd name="T97" fmla="*/ 38 h 1398"/>
                    <a:gd name="T98" fmla="*/ 181 w 742"/>
                    <a:gd name="T99" fmla="*/ 45 h 1398"/>
                    <a:gd name="T100" fmla="*/ 169 w 742"/>
                    <a:gd name="T101" fmla="*/ 38 h 1398"/>
                    <a:gd name="T102" fmla="*/ 154 w 742"/>
                    <a:gd name="T103" fmla="*/ 34 h 1398"/>
                    <a:gd name="T104" fmla="*/ 133 w 742"/>
                    <a:gd name="T105" fmla="*/ 32 h 1398"/>
                    <a:gd name="T106" fmla="*/ 138 w 742"/>
                    <a:gd name="T107" fmla="*/ 45 h 1398"/>
                    <a:gd name="T108" fmla="*/ 115 w 742"/>
                    <a:gd name="T109" fmla="*/ 40 h 1398"/>
                    <a:gd name="T110" fmla="*/ 122 w 742"/>
                    <a:gd name="T111" fmla="*/ 50 h 1398"/>
                    <a:gd name="T112" fmla="*/ 105 w 742"/>
                    <a:gd name="T113" fmla="*/ 50 h 1398"/>
                    <a:gd name="T114" fmla="*/ 102 w 742"/>
                    <a:gd name="T115" fmla="*/ 61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8" name="Group 449"/>
                <p:cNvGrpSpPr>
                  <a:grpSpLocks/>
                </p:cNvGrpSpPr>
                <p:nvPr/>
              </p:nvGrpSpPr>
              <p:grpSpPr bwMode="auto">
                <a:xfrm>
                  <a:off x="2118" y="3270"/>
                  <a:ext cx="284" cy="487"/>
                  <a:chOff x="2118" y="3270"/>
                  <a:chExt cx="284" cy="487"/>
                </a:xfrm>
              </p:grpSpPr>
              <p:sp>
                <p:nvSpPr>
                  <p:cNvPr id="5149" name="Freeform 450"/>
                  <p:cNvSpPr>
                    <a:spLocks/>
                  </p:cNvSpPr>
                  <p:nvPr/>
                </p:nvSpPr>
                <p:spPr bwMode="auto">
                  <a:xfrm>
                    <a:off x="2118" y="3270"/>
                    <a:ext cx="284" cy="487"/>
                  </a:xfrm>
                  <a:custGeom>
                    <a:avLst/>
                    <a:gdLst>
                      <a:gd name="T0" fmla="*/ 78 w 570"/>
                      <a:gd name="T1" fmla="*/ 24 h 1463"/>
                      <a:gd name="T2" fmla="*/ 53 w 570"/>
                      <a:gd name="T3" fmla="*/ 22 h 1463"/>
                      <a:gd name="T4" fmla="*/ 37 w 570"/>
                      <a:gd name="T5" fmla="*/ 18 h 1463"/>
                      <a:gd name="T6" fmla="*/ 32 w 570"/>
                      <a:gd name="T7" fmla="*/ 12 h 1463"/>
                      <a:gd name="T8" fmla="*/ 32 w 570"/>
                      <a:gd name="T9" fmla="*/ 7 h 1463"/>
                      <a:gd name="T10" fmla="*/ 28 w 570"/>
                      <a:gd name="T11" fmla="*/ 3 h 1463"/>
                      <a:gd name="T12" fmla="*/ 13 w 570"/>
                      <a:gd name="T13" fmla="*/ 0 h 1463"/>
                      <a:gd name="T14" fmla="*/ 0 w 570"/>
                      <a:gd name="T15" fmla="*/ 1 h 1463"/>
                      <a:gd name="T16" fmla="*/ 16 w 570"/>
                      <a:gd name="T17" fmla="*/ 126 h 1463"/>
                      <a:gd name="T18" fmla="*/ 28 w 570"/>
                      <a:gd name="T19" fmla="*/ 137 h 1463"/>
                      <a:gd name="T20" fmla="*/ 42 w 570"/>
                      <a:gd name="T21" fmla="*/ 149 h 1463"/>
                      <a:gd name="T22" fmla="*/ 63 w 570"/>
                      <a:gd name="T23" fmla="*/ 158 h 1463"/>
                      <a:gd name="T24" fmla="*/ 87 w 570"/>
                      <a:gd name="T25" fmla="*/ 160 h 1463"/>
                      <a:gd name="T26" fmla="*/ 119 w 570"/>
                      <a:gd name="T27" fmla="*/ 162 h 1463"/>
                      <a:gd name="T28" fmla="*/ 138 w 570"/>
                      <a:gd name="T29" fmla="*/ 159 h 1463"/>
                      <a:gd name="T30" fmla="*/ 142 w 570"/>
                      <a:gd name="T31" fmla="*/ 151 h 1463"/>
                      <a:gd name="T32" fmla="*/ 140 w 570"/>
                      <a:gd name="T33" fmla="*/ 139 h 1463"/>
                      <a:gd name="T34" fmla="*/ 126 w 570"/>
                      <a:gd name="T35" fmla="*/ 104 h 1463"/>
                      <a:gd name="T36" fmla="*/ 115 w 570"/>
                      <a:gd name="T37" fmla="*/ 69 h 1463"/>
                      <a:gd name="T38" fmla="*/ 110 w 570"/>
                      <a:gd name="T39" fmla="*/ 43 h 1463"/>
                      <a:gd name="T40" fmla="*/ 110 w 570"/>
                      <a:gd name="T41" fmla="*/ 36 h 1463"/>
                      <a:gd name="T42" fmla="*/ 102 w 570"/>
                      <a:gd name="T43" fmla="*/ 26 h 1463"/>
                      <a:gd name="T44" fmla="*/ 94 w 570"/>
                      <a:gd name="T45" fmla="*/ 24 h 1463"/>
                      <a:gd name="T46" fmla="*/ 78 w 570"/>
                      <a:gd name="T47" fmla="*/ 24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5150" name="Freeform 451"/>
                  <p:cNvSpPr>
                    <a:spLocks/>
                  </p:cNvSpPr>
                  <p:nvPr/>
                </p:nvSpPr>
                <p:spPr bwMode="auto">
                  <a:xfrm>
                    <a:off x="2124" y="3293"/>
                    <a:ext cx="244" cy="448"/>
                  </a:xfrm>
                  <a:custGeom>
                    <a:avLst/>
                    <a:gdLst>
                      <a:gd name="T0" fmla="*/ 79 w 489"/>
                      <a:gd name="T1" fmla="*/ 30 h 1343"/>
                      <a:gd name="T2" fmla="*/ 57 w 489"/>
                      <a:gd name="T3" fmla="*/ 29 h 1343"/>
                      <a:gd name="T4" fmla="*/ 33 w 489"/>
                      <a:gd name="T5" fmla="*/ 26 h 1343"/>
                      <a:gd name="T6" fmla="*/ 18 w 489"/>
                      <a:gd name="T7" fmla="*/ 19 h 1343"/>
                      <a:gd name="T8" fmla="*/ 10 w 489"/>
                      <a:gd name="T9" fmla="*/ 14 h 1343"/>
                      <a:gd name="T10" fmla="*/ 0 w 489"/>
                      <a:gd name="T11" fmla="*/ 0 h 1343"/>
                      <a:gd name="T12" fmla="*/ 15 w 489"/>
                      <a:gd name="T13" fmla="*/ 115 h 1343"/>
                      <a:gd name="T14" fmla="*/ 26 w 489"/>
                      <a:gd name="T15" fmla="*/ 126 h 1343"/>
                      <a:gd name="T16" fmla="*/ 37 w 489"/>
                      <a:gd name="T17" fmla="*/ 135 h 1343"/>
                      <a:gd name="T18" fmla="*/ 52 w 489"/>
                      <a:gd name="T19" fmla="*/ 142 h 1343"/>
                      <a:gd name="T20" fmla="*/ 64 w 489"/>
                      <a:gd name="T21" fmla="*/ 146 h 1343"/>
                      <a:gd name="T22" fmla="*/ 79 w 489"/>
                      <a:gd name="T23" fmla="*/ 148 h 1343"/>
                      <a:gd name="T24" fmla="*/ 94 w 489"/>
                      <a:gd name="T25" fmla="*/ 149 h 1343"/>
                      <a:gd name="T26" fmla="*/ 110 w 489"/>
                      <a:gd name="T27" fmla="*/ 149 h 1343"/>
                      <a:gd name="T28" fmla="*/ 118 w 489"/>
                      <a:gd name="T29" fmla="*/ 148 h 1343"/>
                      <a:gd name="T30" fmla="*/ 122 w 489"/>
                      <a:gd name="T31" fmla="*/ 142 h 1343"/>
                      <a:gd name="T32" fmla="*/ 120 w 489"/>
                      <a:gd name="T33" fmla="*/ 133 h 1343"/>
                      <a:gd name="T34" fmla="*/ 109 w 489"/>
                      <a:gd name="T35" fmla="*/ 113 h 1343"/>
                      <a:gd name="T36" fmla="*/ 92 w 489"/>
                      <a:gd name="T37" fmla="*/ 45 h 1343"/>
                      <a:gd name="T38" fmla="*/ 89 w 489"/>
                      <a:gd name="T39" fmla="*/ 35 h 1343"/>
                      <a:gd name="T40" fmla="*/ 79 w 489"/>
                      <a:gd name="T41" fmla="*/ 3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3"/>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95330" name="Rectangle 2"/>
          <p:cNvSpPr>
            <a:spLocks noGrp="1" noChangeArrowheads="1"/>
          </p:cNvSpPr>
          <p:nvPr>
            <p:ph type="title"/>
          </p:nvPr>
        </p:nvSpPr>
        <p:spPr>
          <a:xfrm>
            <a:off x="1981200" y="228600"/>
            <a:ext cx="6858000" cy="1143000"/>
          </a:xfrm>
        </p:spPr>
        <p:txBody>
          <a:bodyPr/>
          <a:lstStyle/>
          <a:p>
            <a:pPr>
              <a:defRPr/>
            </a:pPr>
            <a:r>
              <a:rPr lang="zh-CN" altLang="en-US" sz="4000" smtClean="0"/>
              <a:t>含有不同成分的时间序列</a:t>
            </a:r>
            <a:endParaRPr lang="zh-CN" altLang="en-US" sz="3600" smtClean="0">
              <a:solidFill>
                <a:schemeClr val="hlink"/>
              </a:solidFill>
              <a:latin typeface="Arial" panose="020B0604020202020204" pitchFamily="34" charset="0"/>
            </a:endParaRPr>
          </a:p>
        </p:txBody>
      </p:sp>
      <p:sp>
        <p:nvSpPr>
          <p:cNvPr id="19460" name="Rectangle 3"/>
          <p:cNvSpPr>
            <a:spLocks noChangeArrowheads="1"/>
          </p:cNvSpPr>
          <p:nvPr/>
        </p:nvSpPr>
        <p:spPr bwMode="auto">
          <a:xfrm>
            <a:off x="2314575" y="252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graphicFrame>
        <p:nvGraphicFramePr>
          <p:cNvPr id="19461" name="Object 5"/>
          <p:cNvGraphicFramePr>
            <a:graphicFrameLocks noChangeAspect="1"/>
          </p:cNvGraphicFramePr>
          <p:nvPr/>
        </p:nvGraphicFramePr>
        <p:xfrm>
          <a:off x="979488" y="1557338"/>
          <a:ext cx="3665537" cy="2676525"/>
        </p:xfrm>
        <a:graphic>
          <a:graphicData uri="http://schemas.openxmlformats.org/presentationml/2006/ole">
            <mc:AlternateContent xmlns:mc="http://schemas.openxmlformats.org/markup-compatibility/2006">
              <mc:Choice xmlns:v="urn:schemas-microsoft-com:vml" Requires="v">
                <p:oleObj spid="_x0000_s19469" name="图表" r:id="rId4" imgW="2724302" imgH="1876349" progId="Excel.Chart.8">
                  <p:embed/>
                </p:oleObj>
              </mc:Choice>
              <mc:Fallback>
                <p:oleObj name="图表" r:id="rId4" imgW="2724302" imgH="1876349" progId="Excel.Char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488" y="1557338"/>
                        <a:ext cx="3665537" cy="26765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6"/>
          <p:cNvGraphicFramePr>
            <a:graphicFrameLocks noChangeAspect="1"/>
          </p:cNvGraphicFramePr>
          <p:nvPr/>
        </p:nvGraphicFramePr>
        <p:xfrm>
          <a:off x="4508500" y="1557338"/>
          <a:ext cx="3665538" cy="2663825"/>
        </p:xfrm>
        <a:graphic>
          <a:graphicData uri="http://schemas.openxmlformats.org/presentationml/2006/ole">
            <mc:AlternateContent xmlns:mc="http://schemas.openxmlformats.org/markup-compatibility/2006">
              <mc:Choice xmlns:v="urn:schemas-microsoft-com:vml" Requires="v">
                <p:oleObj spid="_x0000_s19470" name="图表" r:id="rId6" imgW="2724302" imgH="1876349" progId="Excel.Chart.8">
                  <p:embed/>
                </p:oleObj>
              </mc:Choice>
              <mc:Fallback>
                <p:oleObj name="图表" r:id="rId6" imgW="2724302" imgH="1876349" progId="Excel.Chart.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500" y="1557338"/>
                        <a:ext cx="36655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7"/>
          <p:cNvGraphicFramePr>
            <a:graphicFrameLocks noChangeAspect="1"/>
          </p:cNvGraphicFramePr>
          <p:nvPr/>
        </p:nvGraphicFramePr>
        <p:xfrm>
          <a:off x="971550" y="4089400"/>
          <a:ext cx="3678238" cy="2663825"/>
        </p:xfrm>
        <a:graphic>
          <a:graphicData uri="http://schemas.openxmlformats.org/presentationml/2006/ole">
            <mc:AlternateContent xmlns:mc="http://schemas.openxmlformats.org/markup-compatibility/2006">
              <mc:Choice xmlns:v="urn:schemas-microsoft-com:vml" Requires="v">
                <p:oleObj spid="_x0000_s19471" name="图表" r:id="rId8" imgW="2733751" imgH="1895551" progId="Excel.Chart.8">
                  <p:embed/>
                </p:oleObj>
              </mc:Choice>
              <mc:Fallback>
                <p:oleObj name="图表" r:id="rId8" imgW="2733751" imgH="1895551" progId="Excel.Chart.8">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4089400"/>
                        <a:ext cx="36782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8"/>
          <p:cNvGraphicFramePr>
            <a:graphicFrameLocks noChangeAspect="1"/>
          </p:cNvGraphicFramePr>
          <p:nvPr/>
        </p:nvGraphicFramePr>
        <p:xfrm>
          <a:off x="4533900" y="4089400"/>
          <a:ext cx="3640138" cy="2663825"/>
        </p:xfrm>
        <a:graphic>
          <a:graphicData uri="http://schemas.openxmlformats.org/presentationml/2006/ole">
            <mc:AlternateContent xmlns:mc="http://schemas.openxmlformats.org/markup-compatibility/2006">
              <mc:Choice xmlns:v="urn:schemas-microsoft-com:vml" Requires="v">
                <p:oleObj spid="_x0000_s19472" name="图表" r:id="rId10" imgW="2705100" imgH="1895551" progId="Excel.Chart.8">
                  <p:embed/>
                </p:oleObj>
              </mc:Choice>
              <mc:Fallback>
                <p:oleObj name="图表" r:id="rId10" imgW="2705100" imgH="1895551" progId="Excel.Chart.8">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900" y="4089400"/>
                        <a:ext cx="36401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5337" name="Text Box 9"/>
          <p:cNvSpPr txBox="1">
            <a:spLocks noChangeArrowheads="1"/>
          </p:cNvSpPr>
          <p:nvPr/>
        </p:nvSpPr>
        <p:spPr bwMode="auto">
          <a:xfrm>
            <a:off x="325438" y="1855788"/>
            <a:ext cx="5746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平稳</a:t>
            </a:r>
          </a:p>
        </p:txBody>
      </p:sp>
      <p:sp>
        <p:nvSpPr>
          <p:cNvPr id="995338" name="Text Box 10"/>
          <p:cNvSpPr txBox="1">
            <a:spLocks noChangeArrowheads="1"/>
          </p:cNvSpPr>
          <p:nvPr/>
        </p:nvSpPr>
        <p:spPr bwMode="auto">
          <a:xfrm>
            <a:off x="8174038" y="1855788"/>
            <a:ext cx="5746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趋势</a:t>
            </a:r>
          </a:p>
        </p:txBody>
      </p:sp>
      <p:sp>
        <p:nvSpPr>
          <p:cNvPr id="995339" name="Text Box 11"/>
          <p:cNvSpPr txBox="1">
            <a:spLocks noChangeArrowheads="1"/>
          </p:cNvSpPr>
          <p:nvPr/>
        </p:nvSpPr>
        <p:spPr bwMode="auto">
          <a:xfrm>
            <a:off x="323850" y="4305300"/>
            <a:ext cx="5746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季节</a:t>
            </a:r>
          </a:p>
        </p:txBody>
      </p:sp>
      <p:sp>
        <p:nvSpPr>
          <p:cNvPr id="995340" name="Text Box 12"/>
          <p:cNvSpPr txBox="1">
            <a:spLocks noChangeArrowheads="1"/>
          </p:cNvSpPr>
          <p:nvPr/>
        </p:nvSpPr>
        <p:spPr bwMode="auto">
          <a:xfrm>
            <a:off x="8174038" y="4376738"/>
            <a:ext cx="574675"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季节与趋势</a:t>
            </a: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7330" name="Rectangle 2"/>
          <p:cNvSpPr>
            <a:spLocks noChangeArrowheads="1"/>
          </p:cNvSpPr>
          <p:nvPr/>
        </p:nvSpPr>
        <p:spPr bwMode="auto">
          <a:xfrm>
            <a:off x="1828800" y="304800"/>
            <a:ext cx="7010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latin typeface="Arial" panose="020B0604020202020204" pitchFamily="34" charset="0"/>
                <a:cs typeface="Arial" panose="020B0604020202020204" pitchFamily="34" charset="0"/>
              </a:rPr>
              <a:t>13</a:t>
            </a:r>
            <a:r>
              <a:rPr lang="en-US" altLang="zh-CN" sz="4000" smtClean="0">
                <a:latin typeface="Arial" panose="020B0604020202020204" pitchFamily="34" charset="0"/>
              </a:rPr>
              <a:t>.2   </a:t>
            </a:r>
            <a:r>
              <a:rPr lang="zh-CN" altLang="en-US" sz="4000" smtClean="0">
                <a:latin typeface="Arial" panose="020B0604020202020204" pitchFamily="34" charset="0"/>
              </a:rPr>
              <a:t>时间序列的描述性分析</a:t>
            </a:r>
          </a:p>
        </p:txBody>
      </p:sp>
      <p:sp>
        <p:nvSpPr>
          <p:cNvPr id="867331" name="Rectangle 3"/>
          <p:cNvSpPr>
            <a:spLocks noChangeArrowheads="1"/>
          </p:cNvSpPr>
          <p:nvPr/>
        </p:nvSpPr>
        <p:spPr bwMode="auto">
          <a:xfrm>
            <a:off x="609600" y="1905000"/>
            <a:ext cx="8153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13.2.1  </a:t>
            </a:r>
            <a:r>
              <a:rPr lang="zh-CN" altLang="en-US" sz="3200" b="1" smtClean="0"/>
              <a:t>图形描述</a:t>
            </a:r>
          </a:p>
          <a:p>
            <a:pPr algn="l">
              <a:defRPr/>
            </a:pPr>
            <a:r>
              <a:rPr lang="en-US" altLang="zh-CN" sz="3200" b="1" smtClean="0"/>
              <a:t>13.2.2  </a:t>
            </a:r>
            <a:r>
              <a:rPr lang="zh-CN" altLang="en-US" sz="3200" b="1" smtClean="0"/>
              <a:t>增长率分析</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6937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图形描述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1981200" y="228600"/>
            <a:ext cx="6858000" cy="1143000"/>
          </a:xfrm>
        </p:spPr>
        <p:txBody>
          <a:bodyPr/>
          <a:lstStyle/>
          <a:p>
            <a:pPr>
              <a:defRPr/>
            </a:pPr>
            <a:r>
              <a:rPr lang="zh-CN" altLang="en-US" sz="4000" smtClean="0"/>
              <a:t>图形描述</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628775"/>
            <a:ext cx="808672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sz="quarter"/>
          </p:nvPr>
        </p:nvSpPr>
        <p:spPr>
          <a:xfrm>
            <a:off x="1905000" y="304800"/>
            <a:ext cx="6781800" cy="862013"/>
          </a:xfrm>
        </p:spPr>
        <p:txBody>
          <a:bodyPr/>
          <a:lstStyle/>
          <a:p>
            <a:pPr>
              <a:defRPr/>
            </a:pPr>
            <a:r>
              <a:rPr lang="zh-CN" altLang="en-US" sz="4000" dirty="0" smtClean="0"/>
              <a:t>图形描述</a:t>
            </a:r>
            <a:br>
              <a:rPr lang="zh-CN" altLang="en-US" sz="4000" dirty="0" smtClean="0"/>
            </a:br>
            <a:r>
              <a:rPr lang="en-US" altLang="zh-CN" sz="3600" dirty="0" smtClean="0">
                <a:solidFill>
                  <a:schemeClr val="hlink"/>
                </a:solidFill>
                <a:latin typeface="Arial" panose="020B0604020202020204" pitchFamily="34" charset="0"/>
              </a:rPr>
              <a:t>(</a:t>
            </a:r>
            <a:r>
              <a:rPr lang="zh-CN" altLang="en-US" sz="3600" dirty="0" smtClean="0">
                <a:solidFill>
                  <a:schemeClr val="hlink"/>
                </a:solidFill>
                <a:latin typeface="Arial" panose="020B0604020202020204" pitchFamily="34" charset="0"/>
              </a:rPr>
              <a:t>例题分析</a:t>
            </a:r>
            <a:r>
              <a:rPr lang="en-US" altLang="zh-CN" sz="3600" dirty="0" smtClean="0">
                <a:solidFill>
                  <a:schemeClr val="hlink"/>
                </a:solidFill>
                <a:latin typeface="Arial" panose="020B0604020202020204" pitchFamily="34" charset="0"/>
              </a:rPr>
              <a:t>)</a:t>
            </a:r>
          </a:p>
        </p:txBody>
      </p:sp>
      <p:sp>
        <p:nvSpPr>
          <p:cNvPr id="27651" name="Rectangle 24"/>
          <p:cNvSpPr>
            <a:spLocks noChangeArrowheads="1"/>
          </p:cNvSpPr>
          <p:nvPr/>
        </p:nvSpPr>
        <p:spPr bwMode="auto">
          <a:xfrm>
            <a:off x="0" y="133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
        <p:nvSpPr>
          <p:cNvPr id="27652" name="Rectangle 27"/>
          <p:cNvSpPr>
            <a:spLocks noChangeArrowheads="1"/>
          </p:cNvSpPr>
          <p:nvPr/>
        </p:nvSpPr>
        <p:spPr bwMode="auto">
          <a:xfrm>
            <a:off x="0" y="1166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276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628775"/>
            <a:ext cx="437197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628775"/>
            <a:ext cx="4344987"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840163"/>
            <a:ext cx="4392613"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3860800"/>
            <a:ext cx="4313237"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增长率分析</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xfrm>
            <a:off x="1828800" y="228600"/>
            <a:ext cx="6781800" cy="1143000"/>
          </a:xfrm>
        </p:spPr>
        <p:txBody>
          <a:bodyPr/>
          <a:lstStyle/>
          <a:p>
            <a:pPr>
              <a:defRPr/>
            </a:pPr>
            <a:r>
              <a:rPr lang="zh-CN" altLang="en-US" sz="4000" smtClean="0"/>
              <a:t>增长率</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growth rate</a:t>
            </a:r>
            <a:r>
              <a:rPr lang="en-US" altLang="zh-CN" sz="3600" smtClean="0">
                <a:solidFill>
                  <a:schemeClr val="hlink"/>
                </a:solidFill>
                <a:latin typeface="Arial" panose="020B0604020202020204" pitchFamily="34" charset="0"/>
              </a:rPr>
              <a:t>)</a:t>
            </a:r>
          </a:p>
        </p:txBody>
      </p:sp>
      <p:sp>
        <p:nvSpPr>
          <p:cNvPr id="547843" name="Rectangle 3"/>
          <p:cNvSpPr>
            <a:spLocks noGrp="1" noChangeArrowheads="1"/>
          </p:cNvSpPr>
          <p:nvPr>
            <p:ph type="body" idx="1"/>
          </p:nvPr>
        </p:nvSpPr>
        <p:spPr>
          <a:xfrm>
            <a:off x="457200" y="1700213"/>
            <a:ext cx="8382000" cy="4319587"/>
          </a:xfrm>
        </p:spPr>
        <p:txBody>
          <a:bodyPr/>
          <a:lstStyle/>
          <a:p>
            <a:pPr marL="609600" indent="-609600">
              <a:buFontTx/>
              <a:buAutoNum type="arabicPeriod"/>
              <a:defRPr/>
            </a:pPr>
            <a:r>
              <a:rPr lang="zh-CN" altLang="en-US" smtClean="0"/>
              <a:t>也称增长速度</a:t>
            </a:r>
          </a:p>
          <a:p>
            <a:pPr marL="609600" indent="-609600">
              <a:buFontTx/>
              <a:buAutoNum type="arabicPeriod"/>
              <a:defRPr/>
            </a:pPr>
            <a:r>
              <a:rPr lang="zh-CN" altLang="en-US" smtClean="0"/>
              <a:t>报告期观察值与基期观察值之比减</a:t>
            </a:r>
            <a:r>
              <a:rPr lang="en-US" altLang="zh-CN" smtClean="0"/>
              <a:t>1</a:t>
            </a:r>
            <a:r>
              <a:rPr lang="zh-CN" altLang="en-US" smtClean="0"/>
              <a:t>，用百分比表示</a:t>
            </a:r>
          </a:p>
          <a:p>
            <a:pPr marL="609600" indent="-609600">
              <a:buFontTx/>
              <a:buAutoNum type="arabicPeriod"/>
              <a:defRPr/>
            </a:pPr>
            <a:r>
              <a:rPr lang="zh-CN" altLang="en-US" smtClean="0"/>
              <a:t>由于对比的基期不同，增长率可以分为环比增长率和定基增长率</a:t>
            </a:r>
          </a:p>
          <a:p>
            <a:pPr marL="609600" indent="-609600">
              <a:buFontTx/>
              <a:buAutoNum type="arabicPeriod"/>
              <a:defRPr/>
            </a:pPr>
            <a:r>
              <a:rPr lang="zh-CN" altLang="en-US" smtClean="0"/>
              <a:t>由于计算方法的不同，有一般增长率、平均增长率、年度化增长率</a:t>
            </a:r>
            <a:endParaRPr lang="zh-CN" altLang="en-US" sz="3600" smtClean="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wipe(left)">
                                      <p:cBhvr>
                                        <p:cTn id="7" dur="500"/>
                                        <p:tgtEl>
                                          <p:spTgt spid="547843">
                                            <p:txEl>
                                              <p:pRg st="0" end="0"/>
                                            </p:txEl>
                                          </p:spTgt>
                                        </p:tgtEl>
                                      </p:cBhvr>
                                    </p:animEffect>
                                  </p:childTnLst>
                                  <p:subTnLst>
                                    <p:animClr clrSpc="rgb" dir="cw">
                                      <p:cBhvr override="childStyle">
                                        <p:cTn dur="1" fill="hold" display="0" masterRel="nextClick" afterEffect="1"/>
                                        <p:tgtEl>
                                          <p:spTgt spid="5478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7843">
                                            <p:txEl>
                                              <p:pRg st="1" end="1"/>
                                            </p:txEl>
                                          </p:spTgt>
                                        </p:tgtEl>
                                        <p:attrNameLst>
                                          <p:attrName>style.visibility</p:attrName>
                                        </p:attrNameLst>
                                      </p:cBhvr>
                                      <p:to>
                                        <p:strVal val="visible"/>
                                      </p:to>
                                    </p:set>
                                    <p:animEffect transition="in" filter="wipe(left)">
                                      <p:cBhvr>
                                        <p:cTn id="12" dur="500"/>
                                        <p:tgtEl>
                                          <p:spTgt spid="547843">
                                            <p:txEl>
                                              <p:pRg st="1" end="1"/>
                                            </p:txEl>
                                          </p:spTgt>
                                        </p:tgtEl>
                                      </p:cBhvr>
                                    </p:animEffect>
                                  </p:childTnLst>
                                  <p:subTnLst>
                                    <p:animClr clrSpc="rgb" dir="cw">
                                      <p:cBhvr override="childStyle">
                                        <p:cTn dur="1" fill="hold" display="0" masterRel="nextClick" afterEffect="1"/>
                                        <p:tgtEl>
                                          <p:spTgt spid="5478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7843">
                                            <p:txEl>
                                              <p:pRg st="2" end="2"/>
                                            </p:txEl>
                                          </p:spTgt>
                                        </p:tgtEl>
                                        <p:attrNameLst>
                                          <p:attrName>style.visibility</p:attrName>
                                        </p:attrNameLst>
                                      </p:cBhvr>
                                      <p:to>
                                        <p:strVal val="visible"/>
                                      </p:to>
                                    </p:set>
                                    <p:animEffect transition="in" filter="wipe(left)">
                                      <p:cBhvr>
                                        <p:cTn id="17" dur="500"/>
                                        <p:tgtEl>
                                          <p:spTgt spid="547843">
                                            <p:txEl>
                                              <p:pRg st="2" end="2"/>
                                            </p:txEl>
                                          </p:spTgt>
                                        </p:tgtEl>
                                      </p:cBhvr>
                                    </p:animEffect>
                                  </p:childTnLst>
                                  <p:subTnLst>
                                    <p:animClr clrSpc="rgb" dir="cw">
                                      <p:cBhvr override="childStyle">
                                        <p:cTn dur="1" fill="hold" display="0" masterRel="nextClick" afterEffect="1"/>
                                        <p:tgtEl>
                                          <p:spTgt spid="54784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animEffect transition="in" filter="wipe(left)">
                                      <p:cBhvr>
                                        <p:cTn id="22" dur="500"/>
                                        <p:tgtEl>
                                          <p:spTgt spid="547843">
                                            <p:txEl>
                                              <p:pRg st="3" end="3"/>
                                            </p:txEl>
                                          </p:spTgt>
                                        </p:tgtEl>
                                      </p:cBhvr>
                                    </p:animEffect>
                                  </p:childTnLst>
                                  <p:subTnLst>
                                    <p:animClr clrSpc="rgb" dir="cw">
                                      <p:cBhvr override="childStyle">
                                        <p:cTn dur="1" fill="hold" display="0" masterRel="nextClick" afterEffect="1"/>
                                        <p:tgtEl>
                                          <p:spTgt spid="54784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81200" y="228600"/>
            <a:ext cx="6858000" cy="1143000"/>
          </a:xfrm>
        </p:spPr>
        <p:txBody>
          <a:bodyPr/>
          <a:lstStyle/>
          <a:p>
            <a:pPr>
              <a:defRPr/>
            </a:pPr>
            <a:r>
              <a:rPr lang="zh-CN" altLang="en-US" sz="4000" smtClean="0"/>
              <a:t>环比增长率与定基增长率</a:t>
            </a:r>
            <a:endParaRPr lang="zh-CN" altLang="en-US" sz="3600" smtClean="0">
              <a:solidFill>
                <a:schemeClr val="hlink"/>
              </a:solidFill>
            </a:endParaRPr>
          </a:p>
        </p:txBody>
      </p:sp>
      <p:sp>
        <p:nvSpPr>
          <p:cNvPr id="549891" name="Rectangle 3"/>
          <p:cNvSpPr>
            <a:spLocks noGrp="1" noChangeArrowheads="1"/>
          </p:cNvSpPr>
          <p:nvPr>
            <p:ph type="body" idx="1"/>
          </p:nvPr>
        </p:nvSpPr>
        <p:spPr>
          <a:xfrm>
            <a:off x="457200" y="1752600"/>
            <a:ext cx="7924800" cy="1828800"/>
          </a:xfrm>
        </p:spPr>
        <p:txBody>
          <a:bodyPr/>
          <a:lstStyle/>
          <a:p>
            <a:pPr marL="609600" indent="-609600" algn="just">
              <a:spcBef>
                <a:spcPct val="50000"/>
              </a:spcBef>
              <a:buFont typeface="Wingdings" panose="05000000000000000000" pitchFamily="2" charset="2"/>
              <a:buAutoNum type="arabicPeriod"/>
              <a:defRPr/>
            </a:pPr>
            <a:r>
              <a:rPr lang="zh-CN" altLang="en-US" smtClean="0"/>
              <a:t>环比增长率</a:t>
            </a:r>
          </a:p>
          <a:p>
            <a:pPr marL="1219200" lvl="1" indent="-533400" algn="just">
              <a:spcBef>
                <a:spcPct val="50000"/>
              </a:spcBef>
              <a:defRPr/>
            </a:pPr>
            <a:r>
              <a:rPr lang="zh-CN" altLang="en-US" smtClean="0"/>
              <a:t>报告期水平与前一期水平之比减</a:t>
            </a:r>
            <a:r>
              <a:rPr lang="en-US" altLang="zh-CN" smtClean="0"/>
              <a:t>1</a:t>
            </a:r>
            <a:endParaRPr lang="en-US" altLang="zh-CN" smtClean="0">
              <a:sym typeface="Wingdings 2" panose="05020102010507070707" pitchFamily="18" charset="2"/>
            </a:endParaRPr>
          </a:p>
        </p:txBody>
      </p:sp>
      <p:graphicFrame>
        <p:nvGraphicFramePr>
          <p:cNvPr id="549897" name="Object 9">
            <a:hlinkClick r:id="" action="ppaction://ole?verb=0"/>
          </p:cNvPr>
          <p:cNvGraphicFramePr>
            <a:graphicFrameLocks/>
          </p:cNvGraphicFramePr>
          <p:nvPr/>
        </p:nvGraphicFramePr>
        <p:xfrm>
          <a:off x="1876425" y="2895600"/>
          <a:ext cx="4524375" cy="1066800"/>
        </p:xfrm>
        <a:graphic>
          <a:graphicData uri="http://schemas.openxmlformats.org/presentationml/2006/ole">
            <mc:AlternateContent xmlns:mc="http://schemas.openxmlformats.org/markup-compatibility/2006">
              <mc:Choice xmlns:v="urn:schemas-microsoft-com:vml" Requires="v">
                <p:oleObj spid="_x0000_s33799" name="Equation" r:id="rId4" imgW="1874613" imgH="426804" progId="Equation.3">
                  <p:embed/>
                </p:oleObj>
              </mc:Choice>
              <mc:Fallback>
                <p:oleObj name="Equation" r:id="rId4" imgW="1874613" imgH="426804"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425" y="2895600"/>
                        <a:ext cx="4524375"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49899" name="Object 11">
            <a:hlinkClick r:id="" action="ppaction://ole?verb=0"/>
          </p:cNvPr>
          <p:cNvGraphicFramePr>
            <a:graphicFrameLocks/>
          </p:cNvGraphicFramePr>
          <p:nvPr/>
        </p:nvGraphicFramePr>
        <p:xfrm>
          <a:off x="1966913" y="5029200"/>
          <a:ext cx="4341812" cy="1066800"/>
        </p:xfrm>
        <a:graphic>
          <a:graphicData uri="http://schemas.openxmlformats.org/presentationml/2006/ole">
            <mc:AlternateContent xmlns:mc="http://schemas.openxmlformats.org/markup-compatibility/2006">
              <mc:Choice xmlns:v="urn:schemas-microsoft-com:vml" Requires="v">
                <p:oleObj spid="_x0000_s33800" name="Equation" r:id="rId6" imgW="1798393" imgH="426804" progId="Equation.3">
                  <p:embed/>
                </p:oleObj>
              </mc:Choice>
              <mc:Fallback>
                <p:oleObj name="Equation" r:id="rId6" imgW="1798393" imgH="426804"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6913" y="5029200"/>
                        <a:ext cx="4341812"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549900" name="Rectangle 12"/>
          <p:cNvSpPr>
            <a:spLocks noChangeArrowheads="1"/>
          </p:cNvSpPr>
          <p:nvPr/>
        </p:nvSpPr>
        <p:spPr bwMode="auto">
          <a:xfrm>
            <a:off x="457200" y="3810000"/>
            <a:ext cx="7772400"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2"/>
              <a:defRPr/>
            </a:pPr>
            <a:r>
              <a:rPr lang="zh-CN" altLang="en-US" sz="3200" smtClean="0">
                <a:effectLst>
                  <a:outerShdw blurRad="38100" dist="38100" dir="2700000" algn="tl">
                    <a:srgbClr val="000000"/>
                  </a:outerShdw>
                </a:effectLst>
                <a:latin typeface="Arial" panose="020B0604020202020204" pitchFamily="34" charset="0"/>
              </a:rPr>
              <a:t>定基增长率</a:t>
            </a:r>
          </a:p>
          <a:p>
            <a:pPr lvl="1">
              <a:spcBef>
                <a:spcPct val="50000"/>
              </a:spcBef>
              <a:buClr>
                <a:schemeClr val="hlink"/>
              </a:buClr>
              <a:buSzPct val="65000"/>
              <a:buFont typeface="Wingdings" panose="05000000000000000000" pitchFamily="2" charset="2"/>
              <a:buChar char="n"/>
              <a:defRPr/>
            </a:pPr>
            <a:r>
              <a:rPr lang="zh-CN" altLang="en-US" sz="2800" smtClean="0">
                <a:effectLst>
                  <a:outerShdw blurRad="38100" dist="38100" dir="2700000" algn="tl">
                    <a:srgbClr val="000000"/>
                  </a:outerShdw>
                </a:effectLst>
                <a:latin typeface="Arial" panose="020B0604020202020204" pitchFamily="34" charset="0"/>
              </a:rPr>
              <a:t>报告期水平与某一固定时期水平之比减</a:t>
            </a:r>
            <a:r>
              <a:rPr lang="en-US" altLang="zh-CN" sz="2800" smtClean="0">
                <a:effectLst>
                  <a:outerShdw blurRad="38100" dist="38100" dir="2700000" algn="tl">
                    <a:srgbClr val="000000"/>
                  </a:outerShdw>
                </a:effectLst>
                <a:latin typeface="Arial" panose="020B0604020202020204" pitchFamily="34" charset="0"/>
              </a:rPr>
              <a:t>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wipe(left)">
                                      <p:cBhvr>
                                        <p:cTn id="7" dur="500"/>
                                        <p:tgtEl>
                                          <p:spTgt spid="549891">
                                            <p:txEl>
                                              <p:pRg st="0" end="0"/>
                                            </p:txEl>
                                          </p:spTgt>
                                        </p:tgtEl>
                                      </p:cBhvr>
                                    </p:animEffect>
                                  </p:childTnLst>
                                  <p:subTnLst>
                                    <p:animClr clrSpc="rgb" dir="cw">
                                      <p:cBhvr override="childStyle">
                                        <p:cTn dur="1" fill="hold" display="0" masterRel="nextClick" afterEffect="1"/>
                                        <p:tgtEl>
                                          <p:spTgt spid="54989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549891">
                                            <p:txEl>
                                              <p:pRg st="1" end="1"/>
                                            </p:txEl>
                                          </p:spTgt>
                                        </p:tgtEl>
                                        <p:attrNameLst>
                                          <p:attrName>style.visibility</p:attrName>
                                        </p:attrNameLst>
                                      </p:cBhvr>
                                      <p:to>
                                        <p:strVal val="visible"/>
                                      </p:to>
                                    </p:set>
                                    <p:animEffect transition="in" filter="wipe(left)">
                                      <p:cBhvr>
                                        <p:cTn id="10" dur="500"/>
                                        <p:tgtEl>
                                          <p:spTgt spid="549891">
                                            <p:txEl>
                                              <p:pRg st="1" end="1"/>
                                            </p:txEl>
                                          </p:spTgt>
                                        </p:tgtEl>
                                      </p:cBhvr>
                                    </p:animEffect>
                                  </p:childTnLst>
                                  <p:subTnLst>
                                    <p:animClr clrSpc="rgb" dir="cw">
                                      <p:cBhvr override="childStyle">
                                        <p:cTn dur="1" fill="hold" display="0" masterRel="nextClick" afterEffect="1"/>
                                        <p:tgtEl>
                                          <p:spTgt spid="549891">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549897"/>
                                        </p:tgtEl>
                                        <p:attrNameLst>
                                          <p:attrName>style.visibility</p:attrName>
                                        </p:attrNameLst>
                                      </p:cBhvr>
                                      <p:to>
                                        <p:strVal val="visible"/>
                                      </p:to>
                                    </p:set>
                                    <p:animEffect transition="in" filter="wipe(left)">
                                      <p:cBhvr>
                                        <p:cTn id="15" dur="500"/>
                                        <p:tgtEl>
                                          <p:spTgt spid="5498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49900"/>
                                        </p:tgtEl>
                                        <p:attrNameLst>
                                          <p:attrName>style.visibility</p:attrName>
                                        </p:attrNameLst>
                                      </p:cBhvr>
                                      <p:to>
                                        <p:strVal val="visible"/>
                                      </p:to>
                                    </p:set>
                                    <p:animEffect transition="in" filter="wipe(left)">
                                      <p:cBhvr>
                                        <p:cTn id="20" dur="500"/>
                                        <p:tgtEl>
                                          <p:spTgt spid="549900"/>
                                        </p:tgtEl>
                                      </p:cBhvr>
                                    </p:animEffect>
                                  </p:childTnLst>
                                  <p:subTnLst>
                                    <p:animClr clrSpc="rgb" dir="cw">
                                      <p:cBhvr override="childStyle">
                                        <p:cTn dur="1" fill="hold" display="0" masterRel="nextClick" afterEffect="1"/>
                                        <p:tgtEl>
                                          <p:spTgt spid="549900"/>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49899"/>
                                        </p:tgtEl>
                                        <p:attrNameLst>
                                          <p:attrName>style.visibility</p:attrName>
                                        </p:attrNameLst>
                                      </p:cBhvr>
                                      <p:to>
                                        <p:strVal val="visible"/>
                                      </p:to>
                                    </p:set>
                                    <p:animEffect transition="in" filter="wipe(left)">
                                      <p:cBhvr>
                                        <p:cTn id="25" dur="500"/>
                                        <p:tgtEl>
                                          <p:spTgt spid="549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1" grpId="0" build="p" autoUpdateAnimBg="0"/>
      <p:bldP spid="54990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平均增长率</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average rate of increase</a:t>
            </a:r>
            <a:r>
              <a:rPr lang="en-US" altLang="zh-CN" sz="3600" smtClean="0">
                <a:solidFill>
                  <a:schemeClr val="hlink"/>
                </a:solidFill>
                <a:latin typeface="Arial" panose="020B0604020202020204" pitchFamily="34" charset="0"/>
              </a:rPr>
              <a:t> )</a:t>
            </a:r>
          </a:p>
        </p:txBody>
      </p:sp>
      <p:sp>
        <p:nvSpPr>
          <p:cNvPr id="560131" name="Rectangle 3"/>
          <p:cNvSpPr>
            <a:spLocks noGrp="1" noChangeArrowheads="1"/>
          </p:cNvSpPr>
          <p:nvPr>
            <p:ph type="body" idx="1"/>
          </p:nvPr>
        </p:nvSpPr>
        <p:spPr>
          <a:xfrm>
            <a:off x="381000" y="1700213"/>
            <a:ext cx="8382000" cy="2566987"/>
          </a:xfrm>
        </p:spPr>
        <p:txBody>
          <a:bodyPr/>
          <a:lstStyle/>
          <a:p>
            <a:pPr algn="just">
              <a:spcBef>
                <a:spcPct val="33000"/>
              </a:spcBef>
              <a:buFontTx/>
              <a:buAutoNum type="arabicPeriod"/>
              <a:defRPr/>
            </a:pPr>
            <a:r>
              <a:rPr lang="zh-CN" altLang="en-US" sz="2800" smtClean="0"/>
              <a:t>序列中各逐期环比值</a:t>
            </a:r>
            <a:r>
              <a:rPr lang="en-US" altLang="zh-CN" sz="2800" smtClean="0"/>
              <a:t>(</a:t>
            </a:r>
            <a:r>
              <a:rPr lang="zh-CN" altLang="en-US" sz="2800" smtClean="0"/>
              <a:t>也称环比发展速度</a:t>
            </a:r>
            <a:r>
              <a:rPr lang="en-US" altLang="zh-CN" sz="2800" smtClean="0"/>
              <a:t>) </a:t>
            </a:r>
            <a:r>
              <a:rPr lang="zh-CN" altLang="en-US" sz="2800" smtClean="0"/>
              <a:t>的几何平均数减</a:t>
            </a:r>
            <a:r>
              <a:rPr lang="en-US" altLang="zh-CN" sz="2800" smtClean="0">
                <a:cs typeface="Times New Roman" panose="02020603050405020304" pitchFamily="18" charset="0"/>
              </a:rPr>
              <a:t>1</a:t>
            </a:r>
            <a:r>
              <a:rPr lang="zh-CN" altLang="en-US" sz="2800" smtClean="0"/>
              <a:t>后的结果</a:t>
            </a:r>
          </a:p>
          <a:p>
            <a:pPr algn="just">
              <a:spcBef>
                <a:spcPct val="33000"/>
              </a:spcBef>
              <a:buFontTx/>
              <a:buAutoNum type="arabicPeriod"/>
              <a:defRPr/>
            </a:pPr>
            <a:r>
              <a:rPr lang="zh-CN" altLang="en-US" sz="2800" smtClean="0"/>
              <a:t>描述现象在整个观察期内平均增长变化的程度</a:t>
            </a:r>
          </a:p>
          <a:p>
            <a:pPr algn="just">
              <a:spcBef>
                <a:spcPct val="33000"/>
              </a:spcBef>
              <a:buFontTx/>
              <a:buAutoNum type="arabicPeriod"/>
              <a:defRPr/>
            </a:pPr>
            <a:r>
              <a:rPr lang="zh-CN" altLang="en-US" sz="2800" smtClean="0"/>
              <a:t>通常用几何平均法求得。计算公式为</a:t>
            </a:r>
          </a:p>
        </p:txBody>
      </p:sp>
      <p:graphicFrame>
        <p:nvGraphicFramePr>
          <p:cNvPr id="560140" name="Object 12">
            <a:hlinkClick r:id="" action="ppaction://ole?verb=0"/>
          </p:cNvPr>
          <p:cNvGraphicFramePr>
            <a:graphicFrameLocks/>
          </p:cNvGraphicFramePr>
          <p:nvPr/>
        </p:nvGraphicFramePr>
        <p:xfrm>
          <a:off x="1473200" y="4038600"/>
          <a:ext cx="5819775" cy="2209800"/>
        </p:xfrm>
        <a:graphic>
          <a:graphicData uri="http://schemas.openxmlformats.org/presentationml/2006/ole">
            <mc:AlternateContent xmlns:mc="http://schemas.openxmlformats.org/markup-compatibility/2006">
              <mc:Choice xmlns:v="urn:schemas-microsoft-com:vml" Requires="v">
                <p:oleObj spid="_x0000_s35845" name="Equation" r:id="rId4" imgW="2628756" imgH="975360" progId="Equation.3">
                  <p:embed/>
                </p:oleObj>
              </mc:Choice>
              <mc:Fallback>
                <p:oleObj name="Equation" r:id="rId4" imgW="2628756" imgH="975360"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00" y="4038600"/>
                        <a:ext cx="5819775" cy="2209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wipe(left)">
                                      <p:cBhvr>
                                        <p:cTn id="7" dur="500"/>
                                        <p:tgtEl>
                                          <p:spTgt spid="560131">
                                            <p:txEl>
                                              <p:pRg st="0" end="0"/>
                                            </p:txEl>
                                          </p:spTgt>
                                        </p:tgtEl>
                                      </p:cBhvr>
                                    </p:animEffect>
                                  </p:childTnLst>
                                  <p:subTnLst>
                                    <p:animClr clrSpc="rgb" dir="cw">
                                      <p:cBhvr override="childStyle">
                                        <p:cTn dur="1" fill="hold" display="0" masterRel="nextClick" afterEffect="1"/>
                                        <p:tgtEl>
                                          <p:spTgt spid="56013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0131">
                                            <p:txEl>
                                              <p:pRg st="1" end="1"/>
                                            </p:txEl>
                                          </p:spTgt>
                                        </p:tgtEl>
                                        <p:attrNameLst>
                                          <p:attrName>style.visibility</p:attrName>
                                        </p:attrNameLst>
                                      </p:cBhvr>
                                      <p:to>
                                        <p:strVal val="visible"/>
                                      </p:to>
                                    </p:set>
                                    <p:animEffect transition="in" filter="wipe(left)">
                                      <p:cBhvr>
                                        <p:cTn id="12" dur="500"/>
                                        <p:tgtEl>
                                          <p:spTgt spid="560131">
                                            <p:txEl>
                                              <p:pRg st="1" end="1"/>
                                            </p:txEl>
                                          </p:spTgt>
                                        </p:tgtEl>
                                      </p:cBhvr>
                                    </p:animEffect>
                                  </p:childTnLst>
                                  <p:subTnLst>
                                    <p:animClr clrSpc="rgb" dir="cw">
                                      <p:cBhvr override="childStyle">
                                        <p:cTn dur="1" fill="hold" display="0" masterRel="nextClick" afterEffect="1"/>
                                        <p:tgtEl>
                                          <p:spTgt spid="56013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0131">
                                            <p:txEl>
                                              <p:pRg st="2" end="2"/>
                                            </p:txEl>
                                          </p:spTgt>
                                        </p:tgtEl>
                                        <p:attrNameLst>
                                          <p:attrName>style.visibility</p:attrName>
                                        </p:attrNameLst>
                                      </p:cBhvr>
                                      <p:to>
                                        <p:strVal val="visible"/>
                                      </p:to>
                                    </p:set>
                                    <p:animEffect transition="in" filter="wipe(left)">
                                      <p:cBhvr>
                                        <p:cTn id="17" dur="500"/>
                                        <p:tgtEl>
                                          <p:spTgt spid="560131">
                                            <p:txEl>
                                              <p:pRg st="2" end="2"/>
                                            </p:txEl>
                                          </p:spTgt>
                                        </p:tgtEl>
                                      </p:cBhvr>
                                    </p:animEffect>
                                  </p:childTnLst>
                                  <p:subTnLst>
                                    <p:animClr clrSpc="rgb" dir="cw">
                                      <p:cBhvr override="childStyle">
                                        <p:cTn dur="1" fill="hold" display="0" masterRel="nextClick" afterEffect="1"/>
                                        <p:tgtEl>
                                          <p:spTgt spid="56013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60140"/>
                                        </p:tgtEl>
                                        <p:attrNameLst>
                                          <p:attrName>style.visibility</p:attrName>
                                        </p:attrNameLst>
                                      </p:cBhvr>
                                      <p:to>
                                        <p:strVal val="visible"/>
                                      </p:to>
                                    </p:set>
                                    <p:animEffect transition="in" filter="wipe(left)">
                                      <p:cBhvr>
                                        <p:cTn id="22" dur="500"/>
                                        <p:tgtEl>
                                          <p:spTgt spid="560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平均增长率</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zh-CN" altLang="en-US" sz="3600" smtClean="0">
                <a:solidFill>
                  <a:schemeClr val="hlink"/>
                </a:solidFill>
                <a:latin typeface="Arial" panose="020B0604020202020204" pitchFamily="34" charset="0"/>
              </a:rPr>
              <a:t> </a:t>
            </a:r>
            <a:r>
              <a:rPr lang="en-US" altLang="zh-CN" sz="3600" smtClean="0">
                <a:solidFill>
                  <a:schemeClr val="hlink"/>
                </a:solidFill>
                <a:latin typeface="Arial" panose="020B0604020202020204" pitchFamily="34" charset="0"/>
              </a:rPr>
              <a:t>)</a:t>
            </a:r>
          </a:p>
        </p:txBody>
      </p:sp>
      <p:sp>
        <p:nvSpPr>
          <p:cNvPr id="875525" name="Rectangle 5"/>
          <p:cNvSpPr>
            <a:spLocks noChangeArrowheads="1"/>
          </p:cNvSpPr>
          <p:nvPr/>
        </p:nvSpPr>
        <p:spPr bwMode="auto">
          <a:xfrm>
            <a:off x="609600" y="1752600"/>
            <a:ext cx="67056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eaLnBrk="1" hangingPunct="1">
              <a:defRPr/>
            </a:pPr>
            <a:r>
              <a:rPr lang="en-US" altLang="zh-CN" sz="3000" dirty="0">
                <a:solidFill>
                  <a:srgbClr val="FFFF91"/>
                </a:solidFill>
                <a:effectLst>
                  <a:outerShdw blurRad="38100" dist="38100" dir="2700000" algn="tl">
                    <a:srgbClr val="000000"/>
                  </a:outerShdw>
                </a:effectLst>
              </a:rPr>
              <a:t>【</a:t>
            </a:r>
            <a:r>
              <a:rPr lang="zh-CN" altLang="en-US" sz="3000" b="1" dirty="0">
                <a:solidFill>
                  <a:srgbClr val="FFFF91"/>
                </a:solidFill>
                <a:effectLst>
                  <a:outerShdw blurRad="38100" dist="38100" dir="2700000" algn="tl">
                    <a:srgbClr val="000000"/>
                  </a:outerShdw>
                </a:effectLst>
              </a:rPr>
              <a:t>例</a:t>
            </a:r>
            <a:r>
              <a:rPr lang="en-US" altLang="zh-CN" sz="3000" dirty="0">
                <a:solidFill>
                  <a:srgbClr val="FFFF91"/>
                </a:solidFill>
                <a:effectLst>
                  <a:outerShdw blurRad="38100" dist="38100" dir="2700000" algn="tl">
                    <a:srgbClr val="000000"/>
                  </a:outerShdw>
                </a:effectLst>
              </a:rPr>
              <a:t>】</a:t>
            </a:r>
            <a:r>
              <a:rPr lang="zh-CN" altLang="en-US" sz="3000" dirty="0">
                <a:effectLst>
                  <a:outerShdw blurRad="38100" dist="38100" dir="2700000" algn="tl">
                    <a:srgbClr val="000000"/>
                  </a:outerShdw>
                </a:effectLst>
                <a:hlinkClick r:id="rId3" action="ppaction://hlinksldjump"/>
              </a:rPr>
              <a:t> </a:t>
            </a:r>
            <a:endParaRPr lang="zh-CN" altLang="en-US" sz="3000" dirty="0">
              <a:effectLst>
                <a:outerShdw blurRad="38100" dist="38100" dir="2700000" algn="tl">
                  <a:srgbClr val="000000"/>
                </a:outerShdw>
              </a:effectLst>
            </a:endParaRPr>
          </a:p>
        </p:txBody>
      </p:sp>
      <p:pic>
        <p:nvPicPr>
          <p:cNvPr id="3789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308225"/>
            <a:ext cx="780415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ctrTitle"/>
          </p:nvPr>
        </p:nvSpPr>
        <p:spPr>
          <a:xfrm>
            <a:off x="1981200" y="381000"/>
            <a:ext cx="6858000" cy="914400"/>
          </a:xfrm>
        </p:spPr>
        <p:txBody>
          <a:bodyPr anchor="ctr" anchorCtr="0"/>
          <a:lstStyle/>
          <a:p>
            <a:pPr>
              <a:defRPr/>
            </a:pPr>
            <a:r>
              <a:rPr lang="zh-CN" altLang="en-US" sz="4000" smtClean="0">
                <a:latin typeface="Arial" panose="020B0604020202020204" pitchFamily="34" charset="0"/>
              </a:rPr>
              <a:t>第</a:t>
            </a:r>
            <a:r>
              <a:rPr lang="en-US" altLang="zh-CN" sz="4000" smtClean="0">
                <a:latin typeface="Arial" panose="020B0604020202020204" pitchFamily="34" charset="0"/>
              </a:rPr>
              <a:t>13</a:t>
            </a:r>
            <a:r>
              <a:rPr lang="zh-CN" altLang="en-US" sz="4000" smtClean="0">
                <a:latin typeface="Arial" panose="020B0604020202020204" pitchFamily="34" charset="0"/>
              </a:rPr>
              <a:t>章   时间序列分析和预测</a:t>
            </a:r>
            <a:endParaRPr lang="zh-CN" altLang="en-US" sz="7200" b="0" smtClean="0">
              <a:latin typeface="Arial" panose="020B0604020202020204" pitchFamily="34" charset="0"/>
            </a:endParaRPr>
          </a:p>
        </p:txBody>
      </p:sp>
      <p:sp>
        <p:nvSpPr>
          <p:cNvPr id="431107" name="Rectangle 3"/>
          <p:cNvSpPr>
            <a:spLocks noGrp="1" noChangeArrowheads="1"/>
          </p:cNvSpPr>
          <p:nvPr>
            <p:ph type="subTitle" idx="1"/>
          </p:nvPr>
        </p:nvSpPr>
        <p:spPr>
          <a:xfrm>
            <a:off x="762000" y="1700213"/>
            <a:ext cx="7620000" cy="4608512"/>
          </a:xfrm>
        </p:spPr>
        <p:txBody>
          <a:bodyPr/>
          <a:lstStyle/>
          <a:p>
            <a:pPr algn="l">
              <a:defRPr/>
            </a:pPr>
            <a:r>
              <a:rPr lang="en-US" altLang="zh-CN" sz="3200" b="1" smtClean="0">
                <a:cs typeface="Arial" panose="020B0604020202020204" pitchFamily="34" charset="0"/>
              </a:rPr>
              <a:t>13.1</a:t>
            </a:r>
            <a:r>
              <a:rPr lang="en-US" altLang="zh-CN" sz="3200" b="1" smtClean="0"/>
              <a:t>   </a:t>
            </a:r>
            <a:r>
              <a:rPr lang="zh-CN" altLang="en-US" sz="3200" b="1" smtClean="0"/>
              <a:t>时间序列及其分解 </a:t>
            </a:r>
          </a:p>
          <a:p>
            <a:pPr algn="l">
              <a:defRPr/>
            </a:pPr>
            <a:r>
              <a:rPr lang="en-US" altLang="zh-CN" sz="3200" b="1" smtClean="0"/>
              <a:t>13.2   </a:t>
            </a:r>
            <a:r>
              <a:rPr lang="zh-CN" altLang="en-US" sz="3200" b="1" smtClean="0"/>
              <a:t>时间序列的描述性分析</a:t>
            </a:r>
          </a:p>
          <a:p>
            <a:pPr algn="l">
              <a:defRPr/>
            </a:pPr>
            <a:r>
              <a:rPr lang="en-US" altLang="zh-CN" sz="3200" b="1" smtClean="0">
                <a:cs typeface="Arial" panose="020B0604020202020204" pitchFamily="34" charset="0"/>
              </a:rPr>
              <a:t>13.3   </a:t>
            </a:r>
            <a:r>
              <a:rPr lang="zh-CN" altLang="en-US" sz="3200" b="1" smtClean="0">
                <a:cs typeface="Arial" panose="020B0604020202020204" pitchFamily="34" charset="0"/>
              </a:rPr>
              <a:t>时间序列的预测程序</a:t>
            </a:r>
          </a:p>
          <a:p>
            <a:pPr algn="l">
              <a:defRPr/>
            </a:pPr>
            <a:r>
              <a:rPr lang="en-US" altLang="zh-CN" sz="3200" b="1" smtClean="0"/>
              <a:t>13.4   </a:t>
            </a:r>
            <a:r>
              <a:rPr lang="zh-CN" altLang="en-US" sz="3200" b="1" smtClean="0"/>
              <a:t>平稳序列的预测</a:t>
            </a:r>
          </a:p>
          <a:p>
            <a:pPr algn="l">
              <a:defRPr/>
            </a:pPr>
            <a:r>
              <a:rPr lang="en-US" altLang="zh-CN" sz="3200" b="1" smtClean="0">
                <a:cs typeface="Arial" panose="020B0604020202020204" pitchFamily="34" charset="0"/>
              </a:rPr>
              <a:t>13.5   </a:t>
            </a:r>
            <a:r>
              <a:rPr lang="zh-CN" altLang="en-US" sz="3200" b="1" smtClean="0"/>
              <a:t>趋势型序列的预测</a:t>
            </a:r>
          </a:p>
          <a:p>
            <a:pPr algn="l">
              <a:defRPr/>
            </a:pPr>
            <a:r>
              <a:rPr lang="en-US" altLang="zh-CN" sz="3200" b="1" smtClean="0">
                <a:cs typeface="Arial" panose="020B0604020202020204" pitchFamily="34" charset="0"/>
              </a:rPr>
              <a:t>13.6   </a:t>
            </a:r>
            <a:r>
              <a:rPr lang="zh-CN" altLang="en-US" sz="3200" b="1" smtClean="0"/>
              <a:t>复合型序列的分解预测</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1828800" y="228600"/>
            <a:ext cx="7010400" cy="1143000"/>
          </a:xfrm>
        </p:spPr>
        <p:txBody>
          <a:bodyPr/>
          <a:lstStyle/>
          <a:p>
            <a:pPr>
              <a:defRPr/>
            </a:pPr>
            <a:r>
              <a:rPr lang="zh-CN" altLang="en-US" sz="4000" smtClean="0"/>
              <a:t>增长率分析中应注意的问题</a:t>
            </a:r>
            <a:endParaRPr lang="zh-CN" altLang="en-US" sz="3600" smtClean="0">
              <a:solidFill>
                <a:schemeClr val="hlink"/>
              </a:solidFill>
            </a:endParaRPr>
          </a:p>
        </p:txBody>
      </p:sp>
      <p:sp>
        <p:nvSpPr>
          <p:cNvPr id="576515" name="Rectangle 3"/>
          <p:cNvSpPr>
            <a:spLocks noGrp="1" noChangeArrowheads="1"/>
          </p:cNvSpPr>
          <p:nvPr>
            <p:ph type="body" idx="1"/>
          </p:nvPr>
        </p:nvSpPr>
        <p:spPr>
          <a:xfrm>
            <a:off x="457200" y="1700213"/>
            <a:ext cx="8153400" cy="4395787"/>
          </a:xfrm>
        </p:spPr>
        <p:txBody>
          <a:bodyPr/>
          <a:lstStyle/>
          <a:p>
            <a:pPr marL="609600" indent="-609600" algn="just">
              <a:lnSpc>
                <a:spcPct val="90000"/>
              </a:lnSpc>
              <a:spcBef>
                <a:spcPct val="33000"/>
              </a:spcBef>
              <a:buFontTx/>
              <a:buAutoNum type="arabicPeriod"/>
              <a:defRPr/>
            </a:pPr>
            <a:r>
              <a:rPr lang="zh-CN" altLang="en-US" sz="3000" smtClean="0"/>
              <a:t>当时间序列中的观察值出现</a:t>
            </a:r>
            <a:r>
              <a:rPr lang="en-US" altLang="zh-CN" sz="3000" smtClean="0"/>
              <a:t>0</a:t>
            </a:r>
            <a:r>
              <a:rPr lang="zh-CN" altLang="en-US" sz="3000" smtClean="0"/>
              <a:t>或负数时，不宜计算增长率</a:t>
            </a:r>
          </a:p>
          <a:p>
            <a:pPr marL="609600" indent="-609600" algn="just">
              <a:lnSpc>
                <a:spcPct val="90000"/>
              </a:lnSpc>
              <a:spcBef>
                <a:spcPct val="33000"/>
              </a:spcBef>
              <a:buFontTx/>
              <a:buAutoNum type="arabicPeriod"/>
              <a:defRPr/>
            </a:pPr>
            <a:r>
              <a:rPr lang="zh-CN" altLang="en-US" sz="3000" smtClean="0"/>
              <a:t>例如：假定某企业连续五年的利润额分别为</a:t>
            </a:r>
            <a:r>
              <a:rPr lang="en-US" altLang="zh-CN" sz="3000" smtClean="0">
                <a:solidFill>
                  <a:srgbClr val="FFFF91"/>
                </a:solidFill>
              </a:rPr>
              <a:t>5</a:t>
            </a:r>
            <a:r>
              <a:rPr lang="zh-CN" altLang="en-US" sz="3000" smtClean="0">
                <a:solidFill>
                  <a:srgbClr val="FFFF91"/>
                </a:solidFill>
              </a:rPr>
              <a:t>，</a:t>
            </a:r>
            <a:r>
              <a:rPr lang="en-US" altLang="zh-CN" sz="3000" smtClean="0">
                <a:solidFill>
                  <a:srgbClr val="FFFF91"/>
                </a:solidFill>
              </a:rPr>
              <a:t>2</a:t>
            </a:r>
            <a:r>
              <a:rPr lang="zh-CN" altLang="en-US" sz="3000" smtClean="0">
                <a:solidFill>
                  <a:srgbClr val="FFFF91"/>
                </a:solidFill>
              </a:rPr>
              <a:t>，</a:t>
            </a:r>
            <a:r>
              <a:rPr lang="en-US" altLang="zh-CN" sz="3000" smtClean="0">
                <a:solidFill>
                  <a:srgbClr val="FFFF91"/>
                </a:solidFill>
              </a:rPr>
              <a:t>0</a:t>
            </a:r>
            <a:r>
              <a:rPr lang="zh-CN" altLang="en-US" sz="3000" smtClean="0">
                <a:solidFill>
                  <a:srgbClr val="FFFF91"/>
                </a:solidFill>
              </a:rPr>
              <a:t>，</a:t>
            </a:r>
            <a:r>
              <a:rPr lang="en-US" altLang="zh-CN" sz="3000" smtClean="0">
                <a:solidFill>
                  <a:srgbClr val="FFFF91"/>
                </a:solidFill>
              </a:rPr>
              <a:t>-3</a:t>
            </a:r>
            <a:r>
              <a:rPr lang="zh-CN" altLang="en-US" sz="3000" smtClean="0">
                <a:solidFill>
                  <a:srgbClr val="FFFF91"/>
                </a:solidFill>
              </a:rPr>
              <a:t>，</a:t>
            </a:r>
            <a:r>
              <a:rPr lang="en-US" altLang="zh-CN" sz="3000" smtClean="0">
                <a:solidFill>
                  <a:srgbClr val="FFFF91"/>
                </a:solidFill>
              </a:rPr>
              <a:t>2</a:t>
            </a:r>
            <a:r>
              <a:rPr lang="zh-CN" altLang="en-US" sz="3000" smtClean="0"/>
              <a:t>万元，对这一序列计算增长率，要么不符合数学公理，要么无法解释其实际意义。在这种情况下，适宜直接用绝对数进行分析</a:t>
            </a:r>
          </a:p>
          <a:p>
            <a:pPr marL="609600" indent="-609600" algn="just">
              <a:lnSpc>
                <a:spcPct val="90000"/>
              </a:lnSpc>
              <a:spcBef>
                <a:spcPct val="33000"/>
              </a:spcBef>
              <a:buFontTx/>
              <a:buAutoNum type="arabicPeriod"/>
              <a:defRPr/>
            </a:pPr>
            <a:r>
              <a:rPr lang="zh-CN" altLang="en-US" sz="3000" smtClean="0"/>
              <a:t>在有些情况下，不能单纯就增长率论增长率，要注意增长率与绝对水平的结合分析</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wipe(left)">
                                      <p:cBhvr>
                                        <p:cTn id="7" dur="500"/>
                                        <p:tgtEl>
                                          <p:spTgt spid="576515">
                                            <p:txEl>
                                              <p:pRg st="0" end="0"/>
                                            </p:txEl>
                                          </p:spTgt>
                                        </p:tgtEl>
                                      </p:cBhvr>
                                    </p:animEffect>
                                  </p:childTnLst>
                                  <p:subTnLst>
                                    <p:animClr clrSpc="rgb" dir="cw">
                                      <p:cBhvr override="childStyle">
                                        <p:cTn dur="1" fill="hold" display="0" masterRel="nextClick" afterEffect="1"/>
                                        <p:tgtEl>
                                          <p:spTgt spid="5765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6515">
                                            <p:txEl>
                                              <p:pRg st="1" end="1"/>
                                            </p:txEl>
                                          </p:spTgt>
                                        </p:tgtEl>
                                        <p:attrNameLst>
                                          <p:attrName>style.visibility</p:attrName>
                                        </p:attrNameLst>
                                      </p:cBhvr>
                                      <p:to>
                                        <p:strVal val="visible"/>
                                      </p:to>
                                    </p:set>
                                    <p:animEffect transition="in" filter="wipe(left)">
                                      <p:cBhvr>
                                        <p:cTn id="12" dur="500"/>
                                        <p:tgtEl>
                                          <p:spTgt spid="576515">
                                            <p:txEl>
                                              <p:pRg st="1" end="1"/>
                                            </p:txEl>
                                          </p:spTgt>
                                        </p:tgtEl>
                                      </p:cBhvr>
                                    </p:animEffect>
                                  </p:childTnLst>
                                  <p:subTnLst>
                                    <p:animClr clrSpc="rgb" dir="cw">
                                      <p:cBhvr override="childStyle">
                                        <p:cTn dur="1" fill="hold" display="0" masterRel="nextClick" afterEffect="1"/>
                                        <p:tgtEl>
                                          <p:spTgt spid="5765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6515">
                                            <p:txEl>
                                              <p:pRg st="2" end="2"/>
                                            </p:txEl>
                                          </p:spTgt>
                                        </p:tgtEl>
                                        <p:attrNameLst>
                                          <p:attrName>style.visibility</p:attrName>
                                        </p:attrNameLst>
                                      </p:cBhvr>
                                      <p:to>
                                        <p:strVal val="visible"/>
                                      </p:to>
                                    </p:set>
                                    <p:animEffect transition="in" filter="wipe(left)">
                                      <p:cBhvr>
                                        <p:cTn id="17" dur="500"/>
                                        <p:tgtEl>
                                          <p:spTgt spid="576515">
                                            <p:txEl>
                                              <p:pRg st="2" end="2"/>
                                            </p:txEl>
                                          </p:spTgt>
                                        </p:tgtEl>
                                      </p:cBhvr>
                                    </p:animEffect>
                                  </p:childTnLst>
                                  <p:subTnLst>
                                    <p:animClr clrSpc="rgb" dir="cw">
                                      <p:cBhvr override="childStyle">
                                        <p:cTn dur="1" fill="hold" display="0" masterRel="nextClick" afterEffect="1"/>
                                        <p:tgtEl>
                                          <p:spTgt spid="576515">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增长率分析中应注意的问题</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844841" name="Group 41"/>
          <p:cNvGraphicFramePr>
            <a:graphicFrameLocks noGrp="1"/>
          </p:cNvGraphicFramePr>
          <p:nvPr/>
        </p:nvGraphicFramePr>
        <p:xfrm>
          <a:off x="533400" y="3200400"/>
          <a:ext cx="8077200" cy="2593975"/>
        </p:xfrm>
        <a:graphic>
          <a:graphicData uri="http://schemas.openxmlformats.org/drawingml/2006/table">
            <a:tbl>
              <a:tblPr/>
              <a:tblGrid>
                <a:gridCol w="1660525"/>
                <a:gridCol w="1811338"/>
                <a:gridCol w="1509712"/>
                <a:gridCol w="1662113"/>
                <a:gridCol w="1433512"/>
              </a:tblGrid>
              <a:tr h="457134">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甲、乙两个企业的有关资料</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6657">
                <a:tc row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年  份</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企</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业</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乙</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企</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业</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396180">
                <a:tc vMerge="1">
                  <a:txBody>
                    <a:bodyPr/>
                    <a:lstStyle/>
                    <a:p>
                      <a:endParaRPr lang="zh-CN" altLang="en-US"/>
                    </a:p>
                  </a:txBody>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利润额</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万元</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增长率</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利润额</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万元</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增长率</a:t>
                      </a: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642719">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上年</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500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60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671284">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本年</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600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84</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40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
        <p:nvSpPr>
          <p:cNvPr id="844834" name="Rectangle 34"/>
          <p:cNvSpPr>
            <a:spLocks noChangeArrowheads="1"/>
          </p:cNvSpPr>
          <p:nvPr/>
        </p:nvSpPr>
        <p:spPr bwMode="auto">
          <a:xfrm>
            <a:off x="533400" y="1981200"/>
            <a:ext cx="8077200" cy="10191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eaLnBrk="1" hangingPunct="1">
              <a:defRPr/>
            </a:pPr>
            <a:r>
              <a:rPr lang="en-US" altLang="zh-CN" sz="3000">
                <a:solidFill>
                  <a:srgbClr val="FFFFB1"/>
                </a:solidFill>
                <a:effectLst>
                  <a:outerShdw blurRad="38100" dist="38100" dir="2700000" algn="tl">
                    <a:srgbClr val="000000"/>
                  </a:outerShdw>
                </a:effectLst>
                <a:latin typeface="Times New Roman" panose="02020603050405020304" pitchFamily="18" charset="0"/>
              </a:rPr>
              <a:t>【</a:t>
            </a:r>
            <a:r>
              <a:rPr lang="zh-CN" altLang="en-US" sz="3000" b="1">
                <a:solidFill>
                  <a:srgbClr val="FFFFB1"/>
                </a:solidFill>
                <a:effectLst>
                  <a:outerShdw blurRad="38100" dist="38100" dir="2700000" algn="tl">
                    <a:srgbClr val="000000"/>
                  </a:outerShdw>
                </a:effectLst>
                <a:latin typeface="Times New Roman" panose="02020603050405020304" pitchFamily="18" charset="0"/>
              </a:rPr>
              <a:t>例</a:t>
            </a:r>
            <a:r>
              <a:rPr lang="en-US" altLang="zh-CN" sz="3000">
                <a:solidFill>
                  <a:srgbClr val="FFFFB1"/>
                </a:solidFill>
                <a:effectLst>
                  <a:outerShdw blurRad="38100" dist="38100" dir="2700000" algn="tl">
                    <a:srgbClr val="000000"/>
                  </a:outerShdw>
                </a:effectLst>
                <a:latin typeface="Times New Roman" panose="02020603050405020304" pitchFamily="18" charset="0"/>
              </a:rPr>
              <a:t>】</a:t>
            </a:r>
            <a:r>
              <a:rPr lang="en-US" altLang="zh-CN" sz="3000">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zh-CN" altLang="en-US" sz="3000">
                <a:effectLst>
                  <a:outerShdw blurRad="38100" dist="38100" dir="2700000" algn="tl">
                    <a:srgbClr val="000000"/>
                  </a:outerShdw>
                </a:effectLst>
                <a:latin typeface="Times New Roman" panose="02020603050405020304" pitchFamily="18" charset="0"/>
              </a:rPr>
              <a:t>假定有两个生产条件基本相同的企业，各年的利润额及有关的速度值如下表</a:t>
            </a: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增长率分析中应注意的问题</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增长</a:t>
            </a:r>
            <a:r>
              <a:rPr lang="en-US" altLang="zh-CN" sz="3600" smtClean="0">
                <a:solidFill>
                  <a:schemeClr val="hlink"/>
                </a:solidFill>
                <a:latin typeface="Arial" panose="020B0604020202020204" pitchFamily="34" charset="0"/>
              </a:rPr>
              <a:t>1%</a:t>
            </a:r>
            <a:r>
              <a:rPr lang="zh-CN" altLang="en-US" sz="3600" smtClean="0">
                <a:solidFill>
                  <a:schemeClr val="hlink"/>
                </a:solidFill>
                <a:latin typeface="Arial" panose="020B0604020202020204" pitchFamily="34" charset="0"/>
              </a:rPr>
              <a:t>绝对值</a:t>
            </a:r>
            <a:r>
              <a:rPr lang="en-US" altLang="zh-CN" sz="3600" smtClean="0">
                <a:solidFill>
                  <a:schemeClr val="hlink"/>
                </a:solidFill>
                <a:latin typeface="Arial" panose="020B0604020202020204" pitchFamily="34" charset="0"/>
              </a:rPr>
              <a:t>) </a:t>
            </a:r>
          </a:p>
        </p:txBody>
      </p:sp>
      <p:sp>
        <p:nvSpPr>
          <p:cNvPr id="580611" name="Rectangle 3"/>
          <p:cNvSpPr>
            <a:spLocks noGrp="1" noChangeArrowheads="1"/>
          </p:cNvSpPr>
          <p:nvPr>
            <p:ph type="body" idx="1"/>
          </p:nvPr>
        </p:nvSpPr>
        <p:spPr>
          <a:xfrm>
            <a:off x="381000" y="1700213"/>
            <a:ext cx="8382000" cy="1804987"/>
          </a:xfrm>
        </p:spPr>
        <p:txBody>
          <a:bodyPr/>
          <a:lstStyle/>
          <a:p>
            <a:pPr marL="609600" indent="-609600" algn="just">
              <a:spcBef>
                <a:spcPct val="33000"/>
              </a:spcBef>
              <a:buFontTx/>
              <a:buAutoNum type="arabicPeriod"/>
              <a:defRPr/>
            </a:pPr>
            <a:r>
              <a:rPr lang="zh-CN" altLang="en-US" sz="3000" smtClean="0"/>
              <a:t>增长率每增长一个百分点而增加的绝对量</a:t>
            </a:r>
          </a:p>
          <a:p>
            <a:pPr marL="609600" indent="-609600" algn="just">
              <a:spcBef>
                <a:spcPct val="33000"/>
              </a:spcBef>
              <a:buFontTx/>
              <a:buAutoNum type="arabicPeriod"/>
              <a:defRPr/>
            </a:pPr>
            <a:r>
              <a:rPr lang="zh-CN" altLang="en-US" sz="3000" smtClean="0"/>
              <a:t>用于弥补增长率分析中的局限性</a:t>
            </a:r>
          </a:p>
          <a:p>
            <a:pPr marL="609600" indent="-609600" algn="just">
              <a:spcBef>
                <a:spcPct val="33000"/>
              </a:spcBef>
              <a:buFontTx/>
              <a:buAutoNum type="arabicPeriod"/>
              <a:defRPr/>
            </a:pPr>
            <a:r>
              <a:rPr lang="zh-CN" altLang="en-US" sz="3000" smtClean="0"/>
              <a:t>计算公式为</a:t>
            </a:r>
          </a:p>
        </p:txBody>
      </p:sp>
      <p:sp>
        <p:nvSpPr>
          <p:cNvPr id="580616" name="Rectangle 8"/>
          <p:cNvSpPr>
            <a:spLocks noChangeArrowheads="1"/>
          </p:cNvSpPr>
          <p:nvPr/>
        </p:nvSpPr>
        <p:spPr bwMode="auto">
          <a:xfrm>
            <a:off x="1066800" y="4800600"/>
            <a:ext cx="7543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3000"/>
              </a:spcBef>
              <a:defRPr/>
            </a:pPr>
            <a:r>
              <a:rPr lang="zh-CN" altLang="en-US" sz="3000" smtClean="0">
                <a:effectLst>
                  <a:outerShdw blurRad="38100" dist="38100" dir="2700000" algn="tl">
                    <a:srgbClr val="000000"/>
                  </a:outerShdw>
                </a:effectLst>
                <a:latin typeface="Arial" panose="020B0604020202020204" pitchFamily="34" charset="0"/>
              </a:rPr>
              <a:t>甲企业增长</a:t>
            </a:r>
            <a:r>
              <a:rPr lang="en-US" altLang="zh-CN" sz="3000" smtClean="0">
                <a:effectLst>
                  <a:outerShdw blurRad="38100" dist="38100" dir="2700000" algn="tl">
                    <a:srgbClr val="000000"/>
                  </a:outerShdw>
                </a:effectLst>
                <a:latin typeface="Arial" panose="020B0604020202020204" pitchFamily="34" charset="0"/>
              </a:rPr>
              <a:t>1%</a:t>
            </a:r>
            <a:r>
              <a:rPr lang="zh-CN" altLang="en-US" sz="3000" smtClean="0">
                <a:effectLst>
                  <a:outerShdw blurRad="38100" dist="38100" dir="2700000" algn="tl">
                    <a:srgbClr val="000000"/>
                  </a:outerShdw>
                </a:effectLst>
                <a:latin typeface="Arial" panose="020B0604020202020204" pitchFamily="34" charset="0"/>
              </a:rPr>
              <a:t>绝对值</a:t>
            </a:r>
            <a:r>
              <a:rPr lang="en-US" altLang="zh-CN" sz="3000" smtClean="0">
                <a:effectLst>
                  <a:outerShdw blurRad="38100" dist="38100" dir="2700000" algn="tl">
                    <a:srgbClr val="000000"/>
                  </a:outerShdw>
                </a:effectLst>
                <a:latin typeface="Arial" panose="020B0604020202020204" pitchFamily="34" charset="0"/>
              </a:rPr>
              <a:t>=500/100=</a:t>
            </a:r>
            <a:r>
              <a:rPr lang="en-US" altLang="zh-CN" sz="3000" b="1" smtClean="0">
                <a:solidFill>
                  <a:srgbClr val="FFFFB1"/>
                </a:solidFill>
                <a:effectLst>
                  <a:outerShdw blurRad="38100" dist="38100" dir="2700000" algn="tl">
                    <a:srgbClr val="000000"/>
                  </a:outerShdw>
                </a:effectLst>
                <a:latin typeface="Arial" panose="020B0604020202020204" pitchFamily="34" charset="0"/>
              </a:rPr>
              <a:t>5</a:t>
            </a:r>
            <a:r>
              <a:rPr lang="zh-CN" altLang="en-US" sz="3000" smtClean="0">
                <a:effectLst>
                  <a:outerShdw blurRad="38100" dist="38100" dir="2700000" algn="tl">
                    <a:srgbClr val="000000"/>
                  </a:outerShdw>
                </a:effectLst>
                <a:latin typeface="Arial" panose="020B0604020202020204" pitchFamily="34" charset="0"/>
              </a:rPr>
              <a:t>万元</a:t>
            </a:r>
          </a:p>
          <a:p>
            <a:pPr algn="just">
              <a:lnSpc>
                <a:spcPct val="90000"/>
              </a:lnSpc>
              <a:spcBef>
                <a:spcPct val="33000"/>
              </a:spcBef>
              <a:defRPr/>
            </a:pPr>
            <a:r>
              <a:rPr lang="zh-CN" altLang="en-US" sz="3000" smtClean="0">
                <a:effectLst>
                  <a:outerShdw blurRad="38100" dist="38100" dir="2700000" algn="tl">
                    <a:srgbClr val="000000"/>
                  </a:outerShdw>
                </a:effectLst>
                <a:latin typeface="Arial" panose="020B0604020202020204" pitchFamily="34" charset="0"/>
              </a:rPr>
              <a:t>乙企业增长</a:t>
            </a:r>
            <a:r>
              <a:rPr lang="en-US" altLang="zh-CN" sz="3000" smtClean="0">
                <a:effectLst>
                  <a:outerShdw blurRad="38100" dist="38100" dir="2700000" algn="tl">
                    <a:srgbClr val="000000"/>
                  </a:outerShdw>
                </a:effectLst>
                <a:latin typeface="Arial" panose="020B0604020202020204" pitchFamily="34" charset="0"/>
              </a:rPr>
              <a:t>1%</a:t>
            </a:r>
            <a:r>
              <a:rPr lang="zh-CN" altLang="en-US" sz="3000" smtClean="0">
                <a:effectLst>
                  <a:outerShdw blurRad="38100" dist="38100" dir="2700000" algn="tl">
                    <a:srgbClr val="000000"/>
                  </a:outerShdw>
                </a:effectLst>
                <a:latin typeface="Arial" panose="020B0604020202020204" pitchFamily="34" charset="0"/>
              </a:rPr>
              <a:t>绝对值</a:t>
            </a:r>
            <a:r>
              <a:rPr lang="en-US" altLang="zh-CN" sz="3000" smtClean="0">
                <a:effectLst>
                  <a:outerShdw blurRad="38100" dist="38100" dir="2700000" algn="tl">
                    <a:srgbClr val="000000"/>
                  </a:outerShdw>
                </a:effectLst>
                <a:latin typeface="Arial" panose="020B0604020202020204" pitchFamily="34" charset="0"/>
              </a:rPr>
              <a:t>=60/100=</a:t>
            </a:r>
            <a:r>
              <a:rPr lang="en-US" altLang="zh-CN" sz="3000" b="1" smtClean="0">
                <a:solidFill>
                  <a:srgbClr val="FFFFB1"/>
                </a:solidFill>
                <a:effectLst>
                  <a:outerShdw blurRad="38100" dist="38100" dir="2700000" algn="tl">
                    <a:srgbClr val="000000"/>
                  </a:outerShdw>
                </a:effectLst>
                <a:latin typeface="Arial" panose="020B0604020202020204" pitchFamily="34" charset="0"/>
              </a:rPr>
              <a:t>0.6</a:t>
            </a:r>
            <a:r>
              <a:rPr lang="zh-CN" altLang="en-US" sz="3000" smtClean="0">
                <a:effectLst>
                  <a:outerShdw blurRad="38100" dist="38100" dir="2700000" algn="tl">
                    <a:srgbClr val="000000"/>
                  </a:outerShdw>
                </a:effectLst>
                <a:latin typeface="Arial" panose="020B0604020202020204" pitchFamily="34" charset="0"/>
              </a:rPr>
              <a:t>万元</a:t>
            </a:r>
          </a:p>
        </p:txBody>
      </p:sp>
      <p:graphicFrame>
        <p:nvGraphicFramePr>
          <p:cNvPr id="580617" name="Object 9">
            <a:hlinkClick r:id="" action="ppaction://ole?verb=0"/>
          </p:cNvPr>
          <p:cNvGraphicFramePr>
            <a:graphicFrameLocks/>
          </p:cNvGraphicFramePr>
          <p:nvPr/>
        </p:nvGraphicFramePr>
        <p:xfrm>
          <a:off x="1676400" y="3644900"/>
          <a:ext cx="4800600" cy="990600"/>
        </p:xfrm>
        <a:graphic>
          <a:graphicData uri="http://schemas.openxmlformats.org/presentationml/2006/ole">
            <mc:AlternateContent xmlns:mc="http://schemas.openxmlformats.org/markup-compatibility/2006">
              <mc:Choice xmlns:v="urn:schemas-microsoft-com:vml" Requires="v">
                <p:oleObj spid="_x0000_s44038" name="Equation" r:id="rId4" imgW="1775560" imgH="388462" progId="Equation.3">
                  <p:embed/>
                </p:oleObj>
              </mc:Choice>
              <mc:Fallback>
                <p:oleObj name="Equation" r:id="rId4" imgW="1775560" imgH="388462"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644900"/>
                        <a:ext cx="4800600" cy="990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wipe(left)">
                                      <p:cBhvr>
                                        <p:cTn id="7" dur="500"/>
                                        <p:tgtEl>
                                          <p:spTgt spid="580611">
                                            <p:txEl>
                                              <p:pRg st="0" end="0"/>
                                            </p:txEl>
                                          </p:spTgt>
                                        </p:tgtEl>
                                      </p:cBhvr>
                                    </p:animEffect>
                                  </p:childTnLst>
                                  <p:subTnLst>
                                    <p:animClr clrSpc="rgb" dir="cw">
                                      <p:cBhvr override="childStyle">
                                        <p:cTn dur="1" fill="hold" display="0" masterRel="nextClick" afterEffect="1"/>
                                        <p:tgtEl>
                                          <p:spTgt spid="5806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wipe(left)">
                                      <p:cBhvr>
                                        <p:cTn id="12" dur="500"/>
                                        <p:tgtEl>
                                          <p:spTgt spid="580611">
                                            <p:txEl>
                                              <p:pRg st="1" end="1"/>
                                            </p:txEl>
                                          </p:spTgt>
                                        </p:tgtEl>
                                      </p:cBhvr>
                                    </p:animEffect>
                                  </p:childTnLst>
                                  <p:subTnLst>
                                    <p:animClr clrSpc="rgb" dir="cw">
                                      <p:cBhvr override="childStyle">
                                        <p:cTn dur="1" fill="hold" display="0" masterRel="nextClick" afterEffect="1"/>
                                        <p:tgtEl>
                                          <p:spTgt spid="5806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wipe(left)">
                                      <p:cBhvr>
                                        <p:cTn id="17" dur="500"/>
                                        <p:tgtEl>
                                          <p:spTgt spid="580611">
                                            <p:txEl>
                                              <p:pRg st="2" end="2"/>
                                            </p:txEl>
                                          </p:spTgt>
                                        </p:tgtEl>
                                      </p:cBhvr>
                                    </p:animEffect>
                                  </p:childTnLst>
                                  <p:subTnLst>
                                    <p:animClr clrSpc="rgb" dir="cw">
                                      <p:cBhvr override="childStyle">
                                        <p:cTn dur="1" fill="hold" display="0" masterRel="nextClick" afterEffect="1"/>
                                        <p:tgtEl>
                                          <p:spTgt spid="58061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0617"/>
                                        </p:tgtEl>
                                        <p:attrNameLst>
                                          <p:attrName>style.visibility</p:attrName>
                                        </p:attrNameLst>
                                      </p:cBhvr>
                                      <p:to>
                                        <p:strVal val="visible"/>
                                      </p:to>
                                    </p:set>
                                    <p:animEffect transition="in" filter="wipe(left)">
                                      <p:cBhvr>
                                        <p:cTn id="22" dur="500"/>
                                        <p:tgtEl>
                                          <p:spTgt spid="5806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0616">
                                            <p:txEl>
                                              <p:pRg st="0" end="0"/>
                                            </p:txEl>
                                          </p:spTgt>
                                        </p:tgtEl>
                                        <p:attrNameLst>
                                          <p:attrName>style.visibility</p:attrName>
                                        </p:attrNameLst>
                                      </p:cBhvr>
                                      <p:to>
                                        <p:strVal val="visible"/>
                                      </p:to>
                                    </p:set>
                                    <p:animEffect transition="in" filter="wipe(left)">
                                      <p:cBhvr>
                                        <p:cTn id="27" dur="500"/>
                                        <p:tgtEl>
                                          <p:spTgt spid="58061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80616">
                                            <p:txEl>
                                              <p:pRg st="1" end="1"/>
                                            </p:txEl>
                                          </p:spTgt>
                                        </p:tgtEl>
                                        <p:attrNameLst>
                                          <p:attrName>style.visibility</p:attrName>
                                        </p:attrNameLst>
                                      </p:cBhvr>
                                      <p:to>
                                        <p:strVal val="visible"/>
                                      </p:to>
                                    </p:set>
                                    <p:animEffect transition="in" filter="wipe(left)">
                                      <p:cBhvr>
                                        <p:cTn id="32" dur="500"/>
                                        <p:tgtEl>
                                          <p:spTgt spid="5806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autoUpdateAnimBg="0"/>
      <p:bldP spid="580616"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7378" name="Rectangle 2"/>
          <p:cNvSpPr>
            <a:spLocks noChangeArrowheads="1"/>
          </p:cNvSpPr>
          <p:nvPr/>
        </p:nvSpPr>
        <p:spPr bwMode="auto">
          <a:xfrm>
            <a:off x="1676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latin typeface="Arial" panose="020B0604020202020204" pitchFamily="34" charset="0"/>
              </a:rPr>
              <a:t> </a:t>
            </a:r>
            <a:r>
              <a:rPr lang="en-US" altLang="zh-CN" sz="4000" smtClean="0">
                <a:latin typeface="Arial" panose="020B0604020202020204" pitchFamily="34" charset="0"/>
                <a:cs typeface="Arial" panose="020B0604020202020204" pitchFamily="34" charset="0"/>
              </a:rPr>
              <a:t>13</a:t>
            </a:r>
            <a:r>
              <a:rPr lang="en-US" altLang="zh-CN" sz="4000" smtClean="0">
                <a:latin typeface="Arial" panose="020B0604020202020204" pitchFamily="34" charset="0"/>
              </a:rPr>
              <a:t>.3  </a:t>
            </a:r>
            <a:r>
              <a:rPr lang="zh-CN" altLang="en-US" sz="4000" smtClean="0">
                <a:latin typeface="Arial" panose="020B0604020202020204" pitchFamily="34" charset="0"/>
              </a:rPr>
              <a:t>时间序列预测的程序</a:t>
            </a:r>
            <a:endParaRPr lang="zh-CN" altLang="en-US" smtClean="0">
              <a:latin typeface="Arial" panose="020B0604020202020204" pitchFamily="34" charset="0"/>
            </a:endParaRPr>
          </a:p>
        </p:txBody>
      </p:sp>
      <p:sp>
        <p:nvSpPr>
          <p:cNvPr id="997379" name="Rectangle 3"/>
          <p:cNvSpPr>
            <a:spLocks noChangeArrowheads="1"/>
          </p:cNvSpPr>
          <p:nvPr/>
        </p:nvSpPr>
        <p:spPr bwMode="auto">
          <a:xfrm>
            <a:off x="685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13.3.1  </a:t>
            </a:r>
            <a:r>
              <a:rPr lang="zh-CN" altLang="en-US" sz="3200" b="1" smtClean="0"/>
              <a:t>确定时间序列的成分</a:t>
            </a:r>
          </a:p>
          <a:p>
            <a:pPr algn="l">
              <a:defRPr/>
            </a:pPr>
            <a:r>
              <a:rPr lang="en-US" altLang="zh-CN" sz="3200" b="1" smtClean="0"/>
              <a:t>13.3.2  </a:t>
            </a:r>
            <a:r>
              <a:rPr lang="zh-CN" altLang="en-US" sz="3200" b="1" smtClean="0"/>
              <a:t>选择预测方法</a:t>
            </a:r>
          </a:p>
          <a:p>
            <a:pPr algn="l">
              <a:defRPr/>
            </a:pPr>
            <a:r>
              <a:rPr lang="en-US" altLang="zh-CN" sz="3200" b="1" smtClean="0"/>
              <a:t>13.3.3  </a:t>
            </a:r>
            <a:r>
              <a:rPr lang="zh-CN" altLang="en-US" sz="3200" b="1" smtClean="0"/>
              <a:t>预测方法的评估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101581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确定时间序列的成分</a:t>
            </a:r>
          </a:p>
        </p:txBody>
      </p:sp>
      <p:sp>
        <p:nvSpPr>
          <p:cNvPr id="48131" name="Rectangle 4"/>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a:xfrm>
            <a:off x="1828800" y="228600"/>
            <a:ext cx="7010400" cy="1143000"/>
          </a:xfrm>
        </p:spPr>
        <p:txBody>
          <a:bodyPr/>
          <a:lstStyle/>
          <a:p>
            <a:pPr>
              <a:defRPr/>
            </a:pPr>
            <a:r>
              <a:rPr lang="zh-CN" altLang="en-US" sz="4000" smtClean="0"/>
              <a:t>确定趋势成分</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1009668" name="Rectangle 4"/>
          <p:cNvSpPr>
            <a:spLocks noChangeArrowheads="1"/>
          </p:cNvSpPr>
          <p:nvPr/>
        </p:nvSpPr>
        <p:spPr bwMode="auto">
          <a:xfrm>
            <a:off x="395288" y="1773238"/>
            <a:ext cx="1944687" cy="40036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lang="en-US" altLang="zh-CN">
                <a:solidFill>
                  <a:srgbClr val="FFFF91"/>
                </a:solidFill>
                <a:effectLst>
                  <a:outerShdw blurRad="38100" dist="38100" dir="2700000" algn="tl">
                    <a:srgbClr val="000000"/>
                  </a:outerShdw>
                </a:effectLst>
              </a:rPr>
              <a:t>【</a:t>
            </a:r>
            <a:r>
              <a:rPr lang="zh-CN" altLang="en-US" b="1">
                <a:solidFill>
                  <a:srgbClr val="FFFF91"/>
                </a:solidFill>
                <a:effectLst>
                  <a:outerShdw blurRad="38100" dist="38100" dir="2700000" algn="tl">
                    <a:srgbClr val="000000"/>
                  </a:outerShdw>
                </a:effectLst>
              </a:rPr>
              <a:t>例</a:t>
            </a:r>
            <a:r>
              <a:rPr lang="en-US" altLang="zh-CN" b="1">
                <a:solidFill>
                  <a:srgbClr val="FFFF91"/>
                </a:solidFill>
                <a:effectLst>
                  <a:outerShdw blurRad="38100" dist="38100" dir="2700000" algn="tl">
                    <a:srgbClr val="000000"/>
                  </a:outerShdw>
                </a:effectLst>
              </a:rPr>
              <a:t>】</a:t>
            </a:r>
            <a:r>
              <a:rPr lang="zh-CN" altLang="en-US">
                <a:effectLst>
                  <a:outerShdw blurRad="38100" dist="38100" dir="2700000" algn="tl">
                    <a:srgbClr val="000000"/>
                  </a:outerShdw>
                </a:effectLst>
              </a:rPr>
              <a:t>一种股票连续</a:t>
            </a:r>
            <a:r>
              <a:rPr lang="en-US" altLang="zh-CN">
                <a:effectLst>
                  <a:outerShdw blurRad="38100" dist="38100" dir="2700000" algn="tl">
                    <a:srgbClr val="000000"/>
                  </a:outerShdw>
                </a:effectLst>
              </a:rPr>
              <a:t>16</a:t>
            </a:r>
            <a:r>
              <a:rPr lang="zh-CN" altLang="en-US">
                <a:effectLst>
                  <a:outerShdw blurRad="38100" dist="38100" dir="2700000" algn="tl">
                    <a:srgbClr val="000000"/>
                  </a:outerShdw>
                </a:effectLst>
              </a:rPr>
              <a:t>周的收盘价如下表所示。试确定其趋势及其类型</a:t>
            </a:r>
            <a:r>
              <a:rPr lang="zh-CN" altLang="en-US"/>
              <a:t> </a:t>
            </a:r>
          </a:p>
        </p:txBody>
      </p:sp>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00213"/>
            <a:ext cx="64087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8"/>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5"/>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17858" name="Rectangle 2"/>
          <p:cNvSpPr>
            <a:spLocks noGrp="1" noChangeArrowheads="1"/>
          </p:cNvSpPr>
          <p:nvPr>
            <p:ph type="title"/>
          </p:nvPr>
        </p:nvSpPr>
        <p:spPr>
          <a:xfrm>
            <a:off x="1905000" y="188913"/>
            <a:ext cx="6781800" cy="1143000"/>
          </a:xfrm>
        </p:spPr>
        <p:txBody>
          <a:bodyPr/>
          <a:lstStyle/>
          <a:p>
            <a:pPr>
              <a:defRPr/>
            </a:pPr>
            <a:r>
              <a:rPr lang="zh-CN" altLang="en-US" smtClean="0"/>
              <a:t>确定趋势成分</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2228" name="Object 3"/>
          <p:cNvGraphicFramePr>
            <a:graphicFrameLocks noChangeAspect="1"/>
          </p:cNvGraphicFramePr>
          <p:nvPr/>
        </p:nvGraphicFramePr>
        <p:xfrm>
          <a:off x="2411413" y="1630363"/>
          <a:ext cx="6697662" cy="4967287"/>
        </p:xfrm>
        <a:graphic>
          <a:graphicData uri="http://schemas.openxmlformats.org/presentationml/2006/ole">
            <mc:AlternateContent xmlns:mc="http://schemas.openxmlformats.org/markup-compatibility/2006">
              <mc:Choice xmlns:v="urn:schemas-microsoft-com:vml" Requires="v">
                <p:oleObj spid="_x0000_s52231" name="图表" r:id="rId4" imgW="3476549" imgH="2200351" progId="Excel.Chart.8">
                  <p:embed/>
                </p:oleObj>
              </mc:Choice>
              <mc:Fallback>
                <p:oleObj name="图表" r:id="rId4" imgW="3476549" imgH="2200351" progId="Excel.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1630363"/>
                        <a:ext cx="6697662" cy="496728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8"/>
          <p:cNvGraphicFramePr>
            <a:graphicFrameLocks noChangeAspect="1"/>
          </p:cNvGraphicFramePr>
          <p:nvPr>
            <p:ph idx="1"/>
          </p:nvPr>
        </p:nvGraphicFramePr>
        <p:xfrm>
          <a:off x="322263" y="2332038"/>
          <a:ext cx="2089150" cy="304800"/>
        </p:xfrm>
        <a:graphic>
          <a:graphicData uri="http://schemas.openxmlformats.org/presentationml/2006/ole">
            <mc:AlternateContent xmlns:mc="http://schemas.openxmlformats.org/markup-compatibility/2006">
              <mc:Choice xmlns:v="urn:schemas-microsoft-com:vml" Requires="v">
                <p:oleObj spid="_x0000_s52232" name="公式" r:id="rId6" imgW="1371627" imgH="198099" progId="Equation.3">
                  <p:embed/>
                </p:oleObj>
              </mc:Choice>
              <mc:Fallback>
                <p:oleObj name="公式" r:id="rId6" imgW="1371627" imgH="19809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263" y="2332038"/>
                        <a:ext cx="20891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sp>
        <p:nvSpPr>
          <p:cNvPr id="1017866" name="Rectangle 10"/>
          <p:cNvSpPr>
            <a:spLocks noChangeArrowheads="1"/>
          </p:cNvSpPr>
          <p:nvPr/>
        </p:nvSpPr>
        <p:spPr bwMode="auto">
          <a:xfrm>
            <a:off x="250825" y="1844675"/>
            <a:ext cx="2233613"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1219200" indent="-533400">
              <a:spcBef>
                <a:spcPct val="20000"/>
              </a:spcBef>
              <a:buClr>
                <a:schemeClr val="hlink"/>
              </a:buClr>
              <a:buSzPct val="65000"/>
              <a:buFont typeface="Wingdings" panose="05000000000000000000" pitchFamily="2" charset="2"/>
              <a:buChar char="n"/>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543050" indent="-457200">
              <a:spcBef>
                <a:spcPct val="20000"/>
              </a:spcBef>
              <a:buClr>
                <a:schemeClr val="tx2"/>
              </a:buClr>
              <a:buSzPct val="65000"/>
              <a:buFont typeface="Wingdings" panose="05000000000000000000" pitchFamily="2" charset="2"/>
              <a:buChar char="l"/>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809750" indent="-381000">
              <a:spcBef>
                <a:spcPct val="20000"/>
              </a:spcBef>
              <a:buClr>
                <a:schemeClr val="accent1"/>
              </a:buClr>
              <a:buSzPct val="65000"/>
              <a:buFont typeface="Monotype Sorts" pitchFamily="2" charset="2"/>
              <a:buChar char="l"/>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209800" indent="-381000">
              <a:spcBef>
                <a:spcPct val="20000"/>
              </a:spcBef>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6670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1242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5814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0386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lnSpc>
                <a:spcPct val="90000"/>
              </a:lnSpc>
              <a:spcBef>
                <a:spcPct val="33000"/>
              </a:spcBef>
              <a:defRPr/>
            </a:pPr>
            <a:r>
              <a:rPr lang="zh-CN" altLang="en-US" sz="2200" smtClean="0"/>
              <a:t>直线趋势方程</a:t>
            </a:r>
          </a:p>
          <a:p>
            <a:pPr algn="just">
              <a:lnSpc>
                <a:spcPct val="90000"/>
              </a:lnSpc>
              <a:spcBef>
                <a:spcPct val="33000"/>
              </a:spcBef>
              <a:defRPr/>
            </a:pPr>
            <a:endParaRPr lang="zh-CN" altLang="en-US" sz="2200" smtClean="0"/>
          </a:p>
          <a:p>
            <a:pPr algn="just">
              <a:lnSpc>
                <a:spcPct val="90000"/>
              </a:lnSpc>
              <a:spcBef>
                <a:spcPct val="33000"/>
              </a:spcBef>
              <a:defRPr/>
            </a:pPr>
            <a:endParaRPr lang="zh-CN" altLang="en-US" sz="2200" smtClean="0"/>
          </a:p>
          <a:p>
            <a:pPr algn="just">
              <a:lnSpc>
                <a:spcPct val="90000"/>
              </a:lnSpc>
              <a:spcBef>
                <a:spcPct val="33000"/>
              </a:spcBef>
              <a:defRPr/>
            </a:pPr>
            <a:r>
              <a:rPr lang="zh-CN" altLang="en-US" sz="2200" smtClean="0"/>
              <a:t>回归系数检验</a:t>
            </a:r>
          </a:p>
          <a:p>
            <a:pPr algn="just">
              <a:lnSpc>
                <a:spcPct val="90000"/>
              </a:lnSpc>
              <a:spcBef>
                <a:spcPct val="33000"/>
              </a:spcBef>
              <a:defRPr/>
            </a:pPr>
            <a:r>
              <a:rPr lang="en-US" altLang="zh-CN" sz="2200" smtClean="0"/>
              <a:t>P=0.000179</a:t>
            </a:r>
          </a:p>
          <a:p>
            <a:pPr>
              <a:lnSpc>
                <a:spcPct val="90000"/>
              </a:lnSpc>
              <a:spcBef>
                <a:spcPct val="33000"/>
              </a:spcBef>
              <a:defRPr/>
            </a:pPr>
            <a:r>
              <a:rPr lang="en-US" altLang="zh-CN" sz="2200" smtClean="0"/>
              <a:t>R</a:t>
            </a:r>
            <a:r>
              <a:rPr lang="en-US" altLang="zh-CN" sz="2200" baseline="30000" smtClean="0"/>
              <a:t>2</a:t>
            </a:r>
            <a:r>
              <a:rPr lang="en-US" altLang="zh-CN" sz="2200" smtClean="0"/>
              <a:t>=0.645</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07618" name="Rectangle 2"/>
          <p:cNvSpPr>
            <a:spLocks noGrp="1" noChangeArrowheads="1"/>
          </p:cNvSpPr>
          <p:nvPr>
            <p:ph type="title"/>
          </p:nvPr>
        </p:nvSpPr>
        <p:spPr>
          <a:xfrm>
            <a:off x="1905000" y="188913"/>
            <a:ext cx="6781800" cy="1143000"/>
          </a:xfrm>
        </p:spPr>
        <p:txBody>
          <a:bodyPr/>
          <a:lstStyle/>
          <a:p>
            <a:pPr>
              <a:defRPr/>
            </a:pPr>
            <a:r>
              <a:rPr lang="zh-CN" altLang="en-US" sz="4000" smtClean="0"/>
              <a:t>确定趋势成分</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4276" name="Object 8"/>
          <p:cNvGraphicFramePr>
            <a:graphicFrameLocks noChangeAspect="1"/>
          </p:cNvGraphicFramePr>
          <p:nvPr>
            <p:ph sz="half" idx="1"/>
          </p:nvPr>
        </p:nvGraphicFramePr>
        <p:xfrm>
          <a:off x="2627313" y="1628775"/>
          <a:ext cx="6481762" cy="4679950"/>
        </p:xfrm>
        <a:graphic>
          <a:graphicData uri="http://schemas.openxmlformats.org/presentationml/2006/ole">
            <mc:AlternateContent xmlns:mc="http://schemas.openxmlformats.org/markup-compatibility/2006">
              <mc:Choice xmlns:v="urn:schemas-microsoft-com:vml" Requires="v">
                <p:oleObj spid="_x0000_s54279" name="图表" r:id="rId4" imgW="3467100" imgH="2200351" progId="Excel.Chart.8">
                  <p:embed/>
                </p:oleObj>
              </mc:Choice>
              <mc:Fallback>
                <p:oleObj name="图表" r:id="rId4" imgW="3467100" imgH="2200351" progId="Excel.Chart.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1628775"/>
                        <a:ext cx="648176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rgbClr val="A6A19A"/>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7626" name="Rectangle 10"/>
          <p:cNvSpPr>
            <a:spLocks noChangeArrowheads="1"/>
          </p:cNvSpPr>
          <p:nvPr/>
        </p:nvSpPr>
        <p:spPr bwMode="auto">
          <a:xfrm>
            <a:off x="250825" y="1844675"/>
            <a:ext cx="2233613"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1219200" indent="-533400">
              <a:spcBef>
                <a:spcPct val="20000"/>
              </a:spcBef>
              <a:buClr>
                <a:schemeClr val="hlink"/>
              </a:buClr>
              <a:buSzPct val="65000"/>
              <a:buFont typeface="Wingdings" panose="05000000000000000000" pitchFamily="2" charset="2"/>
              <a:buChar char="n"/>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543050" indent="-457200">
              <a:spcBef>
                <a:spcPct val="20000"/>
              </a:spcBef>
              <a:buClr>
                <a:schemeClr val="tx2"/>
              </a:buClr>
              <a:buSzPct val="65000"/>
              <a:buFont typeface="Wingdings" panose="05000000000000000000" pitchFamily="2" charset="2"/>
              <a:buChar char="l"/>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809750" indent="-381000">
              <a:spcBef>
                <a:spcPct val="20000"/>
              </a:spcBef>
              <a:buClr>
                <a:schemeClr val="accent1"/>
              </a:buClr>
              <a:buSzPct val="65000"/>
              <a:buFont typeface="Monotype Sorts" pitchFamily="2" charset="2"/>
              <a:buChar char="l"/>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209800" indent="-381000">
              <a:spcBef>
                <a:spcPct val="20000"/>
              </a:spcBef>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6670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1242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5814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0386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lnSpc>
                <a:spcPct val="90000"/>
              </a:lnSpc>
              <a:spcBef>
                <a:spcPct val="33000"/>
              </a:spcBef>
              <a:defRPr/>
            </a:pPr>
            <a:r>
              <a:rPr lang="zh-CN" altLang="en-US" sz="2200" smtClean="0"/>
              <a:t>二次曲线方程</a:t>
            </a:r>
          </a:p>
          <a:p>
            <a:pPr algn="just">
              <a:lnSpc>
                <a:spcPct val="90000"/>
              </a:lnSpc>
              <a:spcBef>
                <a:spcPct val="33000"/>
              </a:spcBef>
              <a:defRPr/>
            </a:pPr>
            <a:endParaRPr lang="zh-CN" altLang="en-US" sz="2200" smtClean="0"/>
          </a:p>
          <a:p>
            <a:pPr algn="just">
              <a:lnSpc>
                <a:spcPct val="90000"/>
              </a:lnSpc>
              <a:spcBef>
                <a:spcPct val="33000"/>
              </a:spcBef>
              <a:defRPr/>
            </a:pPr>
            <a:endParaRPr lang="zh-CN" altLang="en-US" sz="2200" smtClean="0"/>
          </a:p>
          <a:p>
            <a:pPr algn="just">
              <a:lnSpc>
                <a:spcPct val="90000"/>
              </a:lnSpc>
              <a:spcBef>
                <a:spcPct val="33000"/>
              </a:spcBef>
              <a:defRPr/>
            </a:pPr>
            <a:r>
              <a:rPr lang="zh-CN" altLang="en-US" sz="2200" smtClean="0"/>
              <a:t>回归系数检验</a:t>
            </a:r>
          </a:p>
          <a:p>
            <a:pPr algn="just">
              <a:lnSpc>
                <a:spcPct val="90000"/>
              </a:lnSpc>
              <a:spcBef>
                <a:spcPct val="33000"/>
              </a:spcBef>
              <a:defRPr/>
            </a:pPr>
            <a:r>
              <a:rPr lang="en-US" altLang="zh-CN" sz="2200" smtClean="0"/>
              <a:t>P=0.012556</a:t>
            </a:r>
          </a:p>
          <a:p>
            <a:pPr>
              <a:lnSpc>
                <a:spcPct val="90000"/>
              </a:lnSpc>
              <a:spcBef>
                <a:spcPct val="33000"/>
              </a:spcBef>
              <a:defRPr/>
            </a:pPr>
            <a:r>
              <a:rPr lang="en-US" altLang="zh-CN" sz="2200" smtClean="0"/>
              <a:t>R</a:t>
            </a:r>
            <a:r>
              <a:rPr lang="en-US" altLang="zh-CN" sz="2200" baseline="30000" smtClean="0"/>
              <a:t>2</a:t>
            </a:r>
            <a:r>
              <a:rPr lang="en-US" altLang="zh-CN" sz="2200" smtClean="0"/>
              <a:t>=0.7841</a:t>
            </a:r>
          </a:p>
        </p:txBody>
      </p:sp>
      <p:graphicFrame>
        <p:nvGraphicFramePr>
          <p:cNvPr id="54278" name="Object 13"/>
          <p:cNvGraphicFramePr>
            <a:graphicFrameLocks noChangeAspect="1"/>
          </p:cNvGraphicFramePr>
          <p:nvPr>
            <p:ph sz="half" idx="2"/>
          </p:nvPr>
        </p:nvGraphicFramePr>
        <p:xfrm>
          <a:off x="0" y="2349500"/>
          <a:ext cx="2700338" cy="287338"/>
        </p:xfrm>
        <a:graphic>
          <a:graphicData uri="http://schemas.openxmlformats.org/presentationml/2006/ole">
            <mc:AlternateContent xmlns:mc="http://schemas.openxmlformats.org/markup-compatibility/2006">
              <mc:Choice xmlns:v="urn:schemas-microsoft-com:vml" Requires="v">
                <p:oleObj spid="_x0000_s54280" name="公式" r:id="rId6" imgW="2019330" imgH="198099" progId="Equation.3">
                  <p:embed/>
                </p:oleObj>
              </mc:Choice>
              <mc:Fallback>
                <p:oleObj name="公式" r:id="rId6" imgW="2019330" imgH="198099"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49500"/>
                        <a:ext cx="27003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02" name="Rectangle 2"/>
          <p:cNvSpPr>
            <a:spLocks noGrp="1" noChangeArrowheads="1"/>
          </p:cNvSpPr>
          <p:nvPr>
            <p:ph type="title"/>
          </p:nvPr>
        </p:nvSpPr>
        <p:spPr>
          <a:xfrm>
            <a:off x="1828800" y="228600"/>
            <a:ext cx="7010400" cy="1143000"/>
          </a:xfrm>
        </p:spPr>
        <p:txBody>
          <a:bodyPr/>
          <a:lstStyle/>
          <a:p>
            <a:pPr>
              <a:defRPr/>
            </a:pPr>
            <a:r>
              <a:rPr lang="zh-CN" altLang="en-US" sz="4000" smtClean="0"/>
              <a:t>确定季节成分</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1024003" name="Rectangle 3"/>
          <p:cNvSpPr>
            <a:spLocks noChangeArrowheads="1"/>
          </p:cNvSpPr>
          <p:nvPr/>
        </p:nvSpPr>
        <p:spPr bwMode="auto">
          <a:xfrm>
            <a:off x="395288" y="1773238"/>
            <a:ext cx="2127250" cy="415766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lang="en-US" altLang="zh-CN" sz="2400" dirty="0">
                <a:solidFill>
                  <a:srgbClr val="FFFF91"/>
                </a:solidFill>
                <a:effectLst>
                  <a:outerShdw blurRad="38100" dist="38100" dir="2700000" algn="tl">
                    <a:srgbClr val="000000"/>
                  </a:outerShdw>
                </a:effectLst>
              </a:rPr>
              <a:t>【</a:t>
            </a:r>
            <a:r>
              <a:rPr lang="zh-CN" altLang="en-US" sz="2400" b="1" dirty="0">
                <a:solidFill>
                  <a:srgbClr val="FFFF91"/>
                </a:solidFill>
                <a:effectLst>
                  <a:outerShdw blurRad="38100" dist="38100" dir="2700000" algn="tl">
                    <a:srgbClr val="000000"/>
                  </a:outerShdw>
                </a:effectLst>
              </a:rPr>
              <a:t>例</a:t>
            </a:r>
            <a:r>
              <a:rPr lang="en-US" altLang="zh-CN" sz="2400" b="1" dirty="0">
                <a:solidFill>
                  <a:srgbClr val="FFFF91"/>
                </a:solidFill>
                <a:effectLst>
                  <a:outerShdw blurRad="38100" dist="38100" dir="2700000" algn="tl">
                    <a:srgbClr val="000000"/>
                  </a:outerShdw>
                </a:effectLst>
              </a:rPr>
              <a:t>】</a:t>
            </a:r>
            <a:r>
              <a:rPr lang="zh-CN" altLang="zh-CN" sz="2400" dirty="0">
                <a:effectLst>
                  <a:outerShdw blurRad="38100" dist="38100" dir="2700000" algn="tl">
                    <a:srgbClr val="000000"/>
                  </a:outerShdw>
                </a:effectLst>
              </a:rPr>
              <a:t>表</a:t>
            </a:r>
            <a:r>
              <a:rPr lang="en-US" altLang="zh-CN" sz="2400" dirty="0">
                <a:effectLst>
                  <a:outerShdw blurRad="38100" dist="38100" dir="2700000" algn="tl">
                    <a:srgbClr val="000000"/>
                  </a:outerShdw>
                </a:effectLst>
              </a:rPr>
              <a:t>13</a:t>
            </a:r>
            <a:r>
              <a:rPr lang="zh-CN" altLang="zh-CN"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4</a:t>
            </a:r>
            <a:r>
              <a:rPr lang="zh-CN" altLang="zh-CN" sz="2400" dirty="0">
                <a:effectLst>
                  <a:outerShdw blurRad="38100" dist="38100" dir="2700000" algn="tl">
                    <a:srgbClr val="000000"/>
                  </a:outerShdw>
                </a:effectLst>
              </a:rPr>
              <a:t>是一家啤酒生产企业</a:t>
            </a:r>
            <a:r>
              <a:rPr lang="en-US" altLang="zh-CN" sz="2400" dirty="0">
                <a:effectLst>
                  <a:outerShdw blurRad="38100" dist="38100" dir="2700000" algn="tl">
                    <a:srgbClr val="000000"/>
                  </a:outerShdw>
                </a:effectLst>
              </a:rPr>
              <a:t>2010</a:t>
            </a:r>
            <a:r>
              <a:rPr lang="zh-CN" altLang="zh-CN"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2015</a:t>
            </a:r>
            <a:r>
              <a:rPr lang="zh-CN" altLang="zh-CN" sz="2400" dirty="0">
                <a:effectLst>
                  <a:outerShdw blurRad="38100" dist="38100" dir="2700000" algn="tl">
                    <a:srgbClr val="000000"/>
                  </a:outerShdw>
                </a:effectLst>
              </a:rPr>
              <a:t>年各季度的啤酒销售量数据。试绘制年度折叠时间序列图，并判断啤酒销售量是否存在季节性</a:t>
            </a:r>
            <a:endParaRPr lang="zh-CN" altLang="en-US" sz="2400" dirty="0">
              <a:effectLst>
                <a:outerShdw blurRad="38100" dist="38100" dir="2700000" algn="tl">
                  <a:srgbClr val="000000"/>
                </a:outerShdw>
              </a:effectLst>
            </a:endParaRPr>
          </a:p>
        </p:txBody>
      </p:sp>
      <p:sp>
        <p:nvSpPr>
          <p:cNvPr id="56324" name="Rectangle 5"/>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5632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773238"/>
            <a:ext cx="6138862"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11"/>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26051" name="Rectangle 3"/>
          <p:cNvSpPr>
            <a:spLocks noGrp="1" noChangeArrowheads="1"/>
          </p:cNvSpPr>
          <p:nvPr>
            <p:ph type="title"/>
          </p:nvPr>
        </p:nvSpPr>
        <p:spPr>
          <a:xfrm>
            <a:off x="1966913" y="188913"/>
            <a:ext cx="6781800" cy="1143000"/>
          </a:xfrm>
        </p:spPr>
        <p:txBody>
          <a:bodyPr/>
          <a:lstStyle/>
          <a:p>
            <a:pPr>
              <a:defRPr/>
            </a:pPr>
            <a:r>
              <a:rPr lang="zh-CN" altLang="en-US" smtClean="0"/>
              <a:t>年度折叠时间序列图 </a:t>
            </a:r>
            <a:br>
              <a:rPr lang="zh-CN" altLang="en-US" smtClean="0"/>
            </a:br>
            <a:r>
              <a:rPr lang="en-US" altLang="zh-CN" sz="3200" smtClean="0">
                <a:solidFill>
                  <a:schemeClr val="hlink"/>
                </a:solidFill>
                <a:latin typeface="Arial" panose="020B0604020202020204" pitchFamily="34" charset="0"/>
              </a:rPr>
              <a:t>(folded annual time series plot)</a:t>
            </a:r>
          </a:p>
        </p:txBody>
      </p:sp>
      <p:sp>
        <p:nvSpPr>
          <p:cNvPr id="1026058" name="Rectangle 10"/>
          <p:cNvSpPr>
            <a:spLocks noChangeArrowheads="1"/>
          </p:cNvSpPr>
          <p:nvPr/>
        </p:nvSpPr>
        <p:spPr bwMode="auto">
          <a:xfrm>
            <a:off x="107950" y="1700213"/>
            <a:ext cx="2879725" cy="44989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eriod"/>
              <a:defRPr/>
            </a:pPr>
            <a:r>
              <a:rPr lang="zh-CN" altLang="en-US" sz="1800" smtClean="0">
                <a:effectLst>
                  <a:outerShdw blurRad="38100" dist="38100" dir="2700000" algn="tl">
                    <a:srgbClr val="000000"/>
                  </a:outerShdw>
                </a:effectLst>
                <a:latin typeface="Arial" panose="020B0604020202020204" pitchFamily="34" charset="0"/>
              </a:rPr>
              <a:t>将每年的数据分开画在图上</a:t>
            </a:r>
          </a:p>
          <a:p>
            <a:pPr eaLnBrk="1" hangingPunct="1">
              <a:buFontTx/>
              <a:buAutoNum type="arabicPeriod"/>
              <a:defRPr/>
            </a:pPr>
            <a:r>
              <a:rPr lang="zh-CN" altLang="en-US" sz="1800" smtClean="0">
                <a:effectLst>
                  <a:outerShdw blurRad="38100" dist="38100" dir="2700000" algn="tl">
                    <a:srgbClr val="000000"/>
                  </a:outerShdw>
                </a:effectLst>
                <a:latin typeface="Arial" panose="020B0604020202020204" pitchFamily="34" charset="0"/>
              </a:rPr>
              <a:t>若序列只存在季节成分，年度折叠序列图中的折线将会有交叉</a:t>
            </a:r>
          </a:p>
          <a:p>
            <a:pPr eaLnBrk="1" hangingPunct="1">
              <a:buFontTx/>
              <a:buAutoNum type="arabicPeriod"/>
              <a:defRPr/>
            </a:pPr>
            <a:r>
              <a:rPr lang="zh-CN" altLang="en-US" sz="1800" smtClean="0">
                <a:effectLst>
                  <a:outerShdw blurRad="38100" dist="38100" dir="2700000" algn="tl">
                    <a:srgbClr val="000000"/>
                  </a:outerShdw>
                </a:effectLst>
                <a:latin typeface="Arial" panose="020B0604020202020204" pitchFamily="34" charset="0"/>
              </a:rPr>
              <a:t>若序列既含有季节成分又含有趋势，则年度折叠时间序列图中的折线将不会有交叉，而且如果趋势是上升的，后面年度的折线将会高于前面年度的折线，如果趋势是下降的，则后面年度的折线将低于前面年度的折线</a:t>
            </a:r>
          </a:p>
        </p:txBody>
      </p:sp>
      <p:pic>
        <p:nvPicPr>
          <p:cNvPr id="5837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025" y="1700213"/>
            <a:ext cx="57721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05000" y="304800"/>
            <a:ext cx="6781800" cy="1066800"/>
          </a:xfrm>
        </p:spPr>
        <p:txBody>
          <a:bodyPr/>
          <a:lstStyle/>
          <a:p>
            <a:pPr>
              <a:defRPr/>
            </a:pPr>
            <a:r>
              <a:rPr lang="zh-CN" altLang="en-US" sz="4000" smtClean="0"/>
              <a:t>学习目标</a:t>
            </a:r>
            <a:endParaRPr lang="zh-CN" altLang="en-US" smtClean="0"/>
          </a:p>
        </p:txBody>
      </p:sp>
      <p:sp>
        <p:nvSpPr>
          <p:cNvPr id="6147" name="Rectangle 3"/>
          <p:cNvSpPr>
            <a:spLocks noGrp="1" noChangeArrowheads="1"/>
          </p:cNvSpPr>
          <p:nvPr>
            <p:ph type="body" idx="1"/>
          </p:nvPr>
        </p:nvSpPr>
        <p:spPr>
          <a:xfrm>
            <a:off x="685800" y="1773238"/>
            <a:ext cx="8077200" cy="4398962"/>
          </a:xfrm>
        </p:spPr>
        <p:txBody>
          <a:bodyPr/>
          <a:lstStyle/>
          <a:p>
            <a:pPr marL="609600" indent="-609600">
              <a:buFontTx/>
              <a:buAutoNum type="arabicPeriod"/>
              <a:defRPr/>
            </a:pPr>
            <a:r>
              <a:rPr lang="zh-CN" altLang="en-US" b="1" smtClean="0"/>
              <a:t>时间序列及其分解原理</a:t>
            </a:r>
          </a:p>
          <a:p>
            <a:pPr marL="609600" indent="-609600">
              <a:buFontTx/>
              <a:buAutoNum type="arabicPeriod"/>
              <a:defRPr/>
            </a:pPr>
            <a:r>
              <a:rPr lang="zh-CN" altLang="en-US" b="1" smtClean="0"/>
              <a:t>时间序列的描述性分析</a:t>
            </a:r>
          </a:p>
          <a:p>
            <a:pPr marL="609600" indent="-609600">
              <a:buFontTx/>
              <a:buAutoNum type="arabicPeriod"/>
              <a:defRPr/>
            </a:pPr>
            <a:r>
              <a:rPr lang="zh-CN" altLang="en-US" b="1" smtClean="0"/>
              <a:t>时间序列的预测程序</a:t>
            </a:r>
          </a:p>
          <a:p>
            <a:pPr marL="609600" indent="-609600">
              <a:buFontTx/>
              <a:buAutoNum type="arabicPeriod"/>
              <a:defRPr/>
            </a:pPr>
            <a:r>
              <a:rPr lang="zh-CN" altLang="en-US" b="1" smtClean="0"/>
              <a:t>平稳序列的预测方法</a:t>
            </a:r>
          </a:p>
          <a:p>
            <a:pPr marL="609600" indent="-609600">
              <a:buFontTx/>
              <a:buAutoNum type="arabicPeriod"/>
              <a:defRPr/>
            </a:pPr>
            <a:r>
              <a:rPr lang="zh-CN" altLang="en-US" b="1" smtClean="0"/>
              <a:t>有趋势成分的序列的预测方法</a:t>
            </a:r>
          </a:p>
          <a:p>
            <a:pPr marL="609600" indent="-609600">
              <a:buFontTx/>
              <a:buAutoNum type="arabicPeriod"/>
              <a:defRPr/>
            </a:pPr>
            <a:r>
              <a:rPr lang="zh-CN" altLang="en-US" b="1" smtClean="0"/>
              <a:t>复合型序列的分解预测</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102809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选择预测方法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9"/>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30146"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预测方法的选择</a:t>
            </a:r>
          </a:p>
        </p:txBody>
      </p:sp>
      <p:sp>
        <p:nvSpPr>
          <p:cNvPr id="1030207" name="Text Box 63"/>
          <p:cNvSpPr txBox="1">
            <a:spLocks noChangeArrowheads="1"/>
          </p:cNvSpPr>
          <p:nvPr/>
        </p:nvSpPr>
        <p:spPr bwMode="auto">
          <a:xfrm>
            <a:off x="6257925" y="4318000"/>
            <a:ext cx="5461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1030208" name="Text Box 64"/>
          <p:cNvSpPr txBox="1">
            <a:spLocks noChangeArrowheads="1"/>
          </p:cNvSpPr>
          <p:nvPr/>
        </p:nvSpPr>
        <p:spPr bwMode="auto">
          <a:xfrm>
            <a:off x="7400925" y="4318000"/>
            <a:ext cx="5445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1030209" name="Rectangle 65"/>
          <p:cNvSpPr>
            <a:spLocks noChangeArrowheads="1"/>
          </p:cNvSpPr>
          <p:nvPr/>
        </p:nvSpPr>
        <p:spPr bwMode="auto">
          <a:xfrm>
            <a:off x="3722688" y="1728788"/>
            <a:ext cx="1770062" cy="496887"/>
          </a:xfrm>
          <a:prstGeom prst="rect">
            <a:avLst/>
          </a:prstGeom>
          <a:solidFill>
            <a:schemeClr val="accent1"/>
          </a:solidFill>
          <a:ln w="9525">
            <a:solidFill>
              <a:srgbClr val="000000"/>
            </a:solidFill>
            <a:miter lim="800000"/>
            <a:headEnd/>
            <a:tailEnd/>
          </a:ln>
        </p:spPr>
        <p:txBody>
          <a:bodyPr/>
          <a:lstStyle/>
          <a:p>
            <a:pPr algn="ctr">
              <a:defRPr/>
            </a:pPr>
            <a:r>
              <a:rPr lang="zh-CN" altLang="en-US" sz="1800" b="1">
                <a:effectLst>
                  <a:outerShdw blurRad="38100" dist="38100" dir="2700000" algn="tl">
                    <a:srgbClr val="000000"/>
                  </a:outerShdw>
                </a:effectLst>
                <a:latin typeface="Times New Roman" panose="02020603050405020304" pitchFamily="18" charset="0"/>
              </a:rPr>
              <a:t>时间序列数据</a:t>
            </a:r>
            <a:endParaRPr lang="zh-CN" altLang="en-US" sz="1800" b="1">
              <a:effectLst>
                <a:outerShdw blurRad="38100" dist="38100" dir="2700000" algn="tl">
                  <a:srgbClr val="000000"/>
                </a:outerShdw>
              </a:effectLst>
            </a:endParaRPr>
          </a:p>
        </p:txBody>
      </p:sp>
      <p:sp>
        <p:nvSpPr>
          <p:cNvPr id="62471" name="AutoShape 66"/>
          <p:cNvSpPr>
            <a:spLocks noChangeArrowheads="1"/>
          </p:cNvSpPr>
          <p:nvPr/>
        </p:nvSpPr>
        <p:spPr bwMode="auto">
          <a:xfrm>
            <a:off x="3060700" y="2501900"/>
            <a:ext cx="3024188" cy="855663"/>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a:solidFill>
                  <a:schemeClr val="bg2"/>
                </a:solidFill>
                <a:latin typeface="Times New Roman" panose="02020603050405020304" pitchFamily="18" charset="0"/>
              </a:rPr>
              <a:t>是否存在趋势</a:t>
            </a:r>
            <a:endParaRPr lang="zh-CN" altLang="en-US" sz="1800" b="1">
              <a:solidFill>
                <a:schemeClr val="bg2"/>
              </a:solidFill>
            </a:endParaRPr>
          </a:p>
        </p:txBody>
      </p:sp>
      <p:sp>
        <p:nvSpPr>
          <p:cNvPr id="62472" name="Line 68"/>
          <p:cNvSpPr>
            <a:spLocks noChangeShapeType="1"/>
          </p:cNvSpPr>
          <p:nvPr/>
        </p:nvSpPr>
        <p:spPr bwMode="auto">
          <a:xfrm>
            <a:off x="2124075" y="2924175"/>
            <a:ext cx="1008063" cy="15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Line 69"/>
          <p:cNvSpPr>
            <a:spLocks noChangeShapeType="1"/>
          </p:cNvSpPr>
          <p:nvPr/>
        </p:nvSpPr>
        <p:spPr bwMode="auto">
          <a:xfrm>
            <a:off x="6003925" y="2924175"/>
            <a:ext cx="1089025" cy="15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214" name="Text Box 70"/>
          <p:cNvSpPr txBox="1">
            <a:spLocks noChangeArrowheads="1"/>
          </p:cNvSpPr>
          <p:nvPr/>
        </p:nvSpPr>
        <p:spPr bwMode="auto">
          <a:xfrm>
            <a:off x="2359025" y="2525713"/>
            <a:ext cx="5461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1030215" name="Text Box 71"/>
          <p:cNvSpPr txBox="1">
            <a:spLocks noChangeArrowheads="1"/>
          </p:cNvSpPr>
          <p:nvPr/>
        </p:nvSpPr>
        <p:spPr bwMode="auto">
          <a:xfrm>
            <a:off x="6310313" y="2525713"/>
            <a:ext cx="5461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62476" name="AutoShape 72"/>
          <p:cNvSpPr>
            <a:spLocks noChangeArrowheads="1"/>
          </p:cNvSpPr>
          <p:nvPr/>
        </p:nvSpPr>
        <p:spPr bwMode="auto">
          <a:xfrm>
            <a:off x="611188" y="3500438"/>
            <a:ext cx="3048000" cy="796925"/>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a:solidFill>
                  <a:schemeClr val="bg2"/>
                </a:solidFill>
                <a:latin typeface="Times New Roman" panose="02020603050405020304" pitchFamily="18" charset="0"/>
              </a:rPr>
              <a:t>是否存在季节</a:t>
            </a:r>
            <a:endParaRPr lang="zh-CN" altLang="en-US" sz="1800" b="1">
              <a:solidFill>
                <a:schemeClr val="bg2"/>
              </a:solidFill>
            </a:endParaRPr>
          </a:p>
        </p:txBody>
      </p:sp>
      <p:sp>
        <p:nvSpPr>
          <p:cNvPr id="62477" name="AutoShape 73"/>
          <p:cNvSpPr>
            <a:spLocks noChangeArrowheads="1"/>
          </p:cNvSpPr>
          <p:nvPr/>
        </p:nvSpPr>
        <p:spPr bwMode="auto">
          <a:xfrm>
            <a:off x="5580063" y="3500438"/>
            <a:ext cx="2974975" cy="796925"/>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a:solidFill>
                  <a:schemeClr val="bg2"/>
                </a:solidFill>
                <a:latin typeface="Times New Roman" panose="02020603050405020304" pitchFamily="18" charset="0"/>
              </a:rPr>
              <a:t>是否存在季节</a:t>
            </a:r>
            <a:endParaRPr lang="zh-CN" altLang="en-US" sz="1800" b="1">
              <a:solidFill>
                <a:schemeClr val="bg2"/>
              </a:solidFill>
            </a:endParaRPr>
          </a:p>
        </p:txBody>
      </p:sp>
      <p:sp>
        <p:nvSpPr>
          <p:cNvPr id="62478" name="Line 74"/>
          <p:cNvSpPr>
            <a:spLocks noChangeShapeType="1"/>
          </p:cNvSpPr>
          <p:nvPr/>
        </p:nvSpPr>
        <p:spPr bwMode="auto">
          <a:xfrm>
            <a:off x="2124075" y="2924175"/>
            <a:ext cx="1588" cy="598488"/>
          </a:xfrm>
          <a:prstGeom prst="line">
            <a:avLst/>
          </a:prstGeom>
          <a:noFill/>
          <a:ln w="2540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79" name="Line 75"/>
          <p:cNvSpPr>
            <a:spLocks noChangeShapeType="1"/>
          </p:cNvSpPr>
          <p:nvPr/>
        </p:nvSpPr>
        <p:spPr bwMode="auto">
          <a:xfrm>
            <a:off x="7092950" y="2924175"/>
            <a:ext cx="1588" cy="598488"/>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76"/>
          <p:cNvSpPr>
            <a:spLocks noChangeShapeType="1"/>
          </p:cNvSpPr>
          <p:nvPr/>
        </p:nvSpPr>
        <p:spPr bwMode="auto">
          <a:xfrm>
            <a:off x="1404938" y="4705350"/>
            <a:ext cx="2998787"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221" name="Text Box 77"/>
          <p:cNvSpPr txBox="1">
            <a:spLocks noChangeArrowheads="1"/>
          </p:cNvSpPr>
          <p:nvPr/>
        </p:nvSpPr>
        <p:spPr bwMode="auto">
          <a:xfrm>
            <a:off x="1363663" y="4318000"/>
            <a:ext cx="54451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62482" name="Line 78"/>
          <p:cNvSpPr>
            <a:spLocks noChangeShapeType="1"/>
          </p:cNvSpPr>
          <p:nvPr/>
        </p:nvSpPr>
        <p:spPr bwMode="auto">
          <a:xfrm>
            <a:off x="2124075" y="4292600"/>
            <a:ext cx="0" cy="398463"/>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3" name="Text Box 79"/>
          <p:cNvSpPr txBox="1">
            <a:spLocks noChangeArrowheads="1"/>
          </p:cNvSpPr>
          <p:nvPr/>
        </p:nvSpPr>
        <p:spPr bwMode="auto">
          <a:xfrm>
            <a:off x="452438" y="5003800"/>
            <a:ext cx="1906587"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a:solidFill>
                  <a:schemeClr val="bg2"/>
                </a:solidFill>
                <a:latin typeface="Times New Roman" panose="02020603050405020304" pitchFamily="18" charset="0"/>
              </a:rPr>
              <a:t>平滑法预测</a:t>
            </a:r>
          </a:p>
          <a:p>
            <a:pPr algn="ctr">
              <a:spcBef>
                <a:spcPct val="0"/>
              </a:spcBef>
            </a:pPr>
            <a:endParaRPr lang="zh-CN" altLang="en-US" sz="1800" b="1">
              <a:solidFill>
                <a:schemeClr val="bg2"/>
              </a:solidFill>
              <a:latin typeface="Times New Roman" panose="02020603050405020304" pitchFamily="18" charset="0"/>
            </a:endParaRPr>
          </a:p>
          <a:p>
            <a:pPr algn="ctr">
              <a:spcBef>
                <a:spcPct val="0"/>
              </a:spcBef>
            </a:pPr>
            <a:r>
              <a:rPr lang="zh-CN" altLang="en-US" sz="1800" b="1">
                <a:solidFill>
                  <a:schemeClr val="bg2"/>
                </a:solidFill>
                <a:latin typeface="Times New Roman" panose="02020603050405020304" pitchFamily="18" charset="0"/>
              </a:rPr>
              <a:t>简单平均法</a:t>
            </a:r>
          </a:p>
          <a:p>
            <a:pPr algn="ctr">
              <a:spcBef>
                <a:spcPct val="0"/>
              </a:spcBef>
            </a:pPr>
            <a:r>
              <a:rPr lang="zh-CN" altLang="en-US" sz="1800" b="1">
                <a:solidFill>
                  <a:schemeClr val="bg2"/>
                </a:solidFill>
                <a:latin typeface="Times New Roman" panose="02020603050405020304" pitchFamily="18" charset="0"/>
              </a:rPr>
              <a:t>移动平均法</a:t>
            </a:r>
          </a:p>
          <a:p>
            <a:pPr algn="ctr">
              <a:spcBef>
                <a:spcPct val="0"/>
              </a:spcBef>
            </a:pPr>
            <a:r>
              <a:rPr lang="zh-CN" altLang="en-US" sz="1800" b="1">
                <a:solidFill>
                  <a:schemeClr val="bg2"/>
                </a:solidFill>
                <a:latin typeface="Times New Roman" panose="02020603050405020304" pitchFamily="18" charset="0"/>
              </a:rPr>
              <a:t>指数平滑法</a:t>
            </a:r>
            <a:endParaRPr lang="zh-CN" altLang="en-US" sz="1800" b="1">
              <a:solidFill>
                <a:schemeClr val="bg2"/>
              </a:solidFill>
            </a:endParaRPr>
          </a:p>
        </p:txBody>
      </p:sp>
      <p:sp>
        <p:nvSpPr>
          <p:cNvPr id="62484" name="Line 80"/>
          <p:cNvSpPr>
            <a:spLocks noChangeShapeType="1"/>
          </p:cNvSpPr>
          <p:nvPr/>
        </p:nvSpPr>
        <p:spPr bwMode="auto">
          <a:xfrm>
            <a:off x="1404938"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5" name="Line 81"/>
          <p:cNvSpPr>
            <a:spLocks noChangeShapeType="1"/>
          </p:cNvSpPr>
          <p:nvPr/>
        </p:nvSpPr>
        <p:spPr bwMode="auto">
          <a:xfrm>
            <a:off x="860425" y="5402263"/>
            <a:ext cx="10906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6" name="Text Box 82"/>
          <p:cNvSpPr txBox="1">
            <a:spLocks noChangeArrowheads="1"/>
          </p:cNvSpPr>
          <p:nvPr/>
        </p:nvSpPr>
        <p:spPr bwMode="auto">
          <a:xfrm>
            <a:off x="3313113" y="5003800"/>
            <a:ext cx="2179637"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a:solidFill>
                  <a:schemeClr val="bg2"/>
                </a:solidFill>
                <a:latin typeface="Times New Roman" panose="02020603050405020304" pitchFamily="18" charset="0"/>
              </a:rPr>
              <a:t>季节性预测法</a:t>
            </a:r>
          </a:p>
          <a:p>
            <a:pPr algn="ctr">
              <a:spcBef>
                <a:spcPct val="0"/>
              </a:spcBef>
            </a:pPr>
            <a:endParaRPr lang="zh-CN" altLang="en-US" sz="1800" b="1">
              <a:solidFill>
                <a:schemeClr val="bg2"/>
              </a:solidFill>
              <a:latin typeface="Times New Roman" panose="02020603050405020304" pitchFamily="18" charset="0"/>
            </a:endParaRPr>
          </a:p>
          <a:p>
            <a:pPr algn="ctr">
              <a:spcBef>
                <a:spcPct val="0"/>
              </a:spcBef>
            </a:pPr>
            <a:r>
              <a:rPr lang="zh-CN" altLang="en-US" sz="1800" b="1">
                <a:solidFill>
                  <a:schemeClr val="bg2"/>
                </a:solidFill>
                <a:latin typeface="Times New Roman" panose="02020603050405020304" pitchFamily="18" charset="0"/>
              </a:rPr>
              <a:t>季节多元回归模型</a:t>
            </a:r>
          </a:p>
          <a:p>
            <a:pPr algn="ctr">
              <a:spcBef>
                <a:spcPct val="0"/>
              </a:spcBef>
            </a:pPr>
            <a:r>
              <a:rPr lang="zh-CN" altLang="en-US" sz="1800" b="1">
                <a:solidFill>
                  <a:schemeClr val="bg2"/>
                </a:solidFill>
                <a:latin typeface="Times New Roman" panose="02020603050405020304" pitchFamily="18" charset="0"/>
              </a:rPr>
              <a:t>季节自回归模型</a:t>
            </a:r>
          </a:p>
          <a:p>
            <a:pPr algn="ctr">
              <a:spcBef>
                <a:spcPct val="0"/>
              </a:spcBef>
            </a:pPr>
            <a:r>
              <a:rPr lang="zh-CN" altLang="en-US" sz="1800" b="1">
                <a:solidFill>
                  <a:schemeClr val="bg2"/>
                </a:solidFill>
                <a:latin typeface="Times New Roman" panose="02020603050405020304" pitchFamily="18" charset="0"/>
              </a:rPr>
              <a:t>时间序列分解</a:t>
            </a:r>
            <a:endParaRPr lang="zh-CN" altLang="en-US" sz="1800" b="1">
              <a:solidFill>
                <a:schemeClr val="bg2"/>
              </a:solidFill>
            </a:endParaRPr>
          </a:p>
        </p:txBody>
      </p:sp>
      <p:sp>
        <p:nvSpPr>
          <p:cNvPr id="62487" name="Line 83"/>
          <p:cNvSpPr>
            <a:spLocks noChangeShapeType="1"/>
          </p:cNvSpPr>
          <p:nvPr/>
        </p:nvSpPr>
        <p:spPr bwMode="auto">
          <a:xfrm>
            <a:off x="4402138"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30228" name="Text Box 84"/>
          <p:cNvSpPr txBox="1">
            <a:spLocks noChangeArrowheads="1"/>
          </p:cNvSpPr>
          <p:nvPr/>
        </p:nvSpPr>
        <p:spPr bwMode="auto">
          <a:xfrm>
            <a:off x="2411413" y="4318000"/>
            <a:ext cx="54451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62489" name="Text Box 85"/>
          <p:cNvSpPr txBox="1">
            <a:spLocks noChangeArrowheads="1"/>
          </p:cNvSpPr>
          <p:nvPr/>
        </p:nvSpPr>
        <p:spPr bwMode="auto">
          <a:xfrm>
            <a:off x="6719888" y="5003800"/>
            <a:ext cx="1908175"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a:solidFill>
                  <a:schemeClr val="bg2"/>
                </a:solidFill>
                <a:latin typeface="Times New Roman" panose="02020603050405020304" pitchFamily="18" charset="0"/>
              </a:rPr>
              <a:t>趋势预测方法</a:t>
            </a:r>
          </a:p>
          <a:p>
            <a:pPr algn="ctr">
              <a:spcBef>
                <a:spcPct val="0"/>
              </a:spcBef>
            </a:pPr>
            <a:endParaRPr lang="zh-CN" altLang="en-US" sz="1800" b="1">
              <a:solidFill>
                <a:schemeClr val="bg2"/>
              </a:solidFill>
              <a:latin typeface="Times New Roman" panose="02020603050405020304" pitchFamily="18" charset="0"/>
            </a:endParaRPr>
          </a:p>
          <a:p>
            <a:pPr algn="ctr">
              <a:spcBef>
                <a:spcPct val="0"/>
              </a:spcBef>
            </a:pPr>
            <a:r>
              <a:rPr lang="zh-CN" altLang="en-US" sz="1800" b="1">
                <a:solidFill>
                  <a:schemeClr val="bg2"/>
                </a:solidFill>
                <a:latin typeface="Times New Roman" panose="02020603050405020304" pitchFamily="18" charset="0"/>
              </a:rPr>
              <a:t>线性趋势推测</a:t>
            </a:r>
          </a:p>
          <a:p>
            <a:pPr algn="ctr">
              <a:spcBef>
                <a:spcPct val="0"/>
              </a:spcBef>
            </a:pPr>
            <a:r>
              <a:rPr lang="zh-CN" altLang="en-US" sz="1800" b="1">
                <a:solidFill>
                  <a:schemeClr val="bg2"/>
                </a:solidFill>
                <a:latin typeface="Times New Roman" panose="02020603050405020304" pitchFamily="18" charset="0"/>
              </a:rPr>
              <a:t>非线性趋势推测</a:t>
            </a:r>
          </a:p>
          <a:p>
            <a:pPr algn="ctr">
              <a:spcBef>
                <a:spcPct val="0"/>
              </a:spcBef>
            </a:pPr>
            <a:r>
              <a:rPr lang="zh-CN" altLang="en-US" sz="1800" b="1">
                <a:solidFill>
                  <a:schemeClr val="bg2"/>
                </a:solidFill>
                <a:latin typeface="Times New Roman" panose="02020603050405020304" pitchFamily="18" charset="0"/>
              </a:rPr>
              <a:t>自回归预测模型</a:t>
            </a:r>
            <a:endParaRPr lang="zh-CN" altLang="en-US" sz="1800" b="1">
              <a:solidFill>
                <a:schemeClr val="bg2"/>
              </a:solidFill>
            </a:endParaRPr>
          </a:p>
        </p:txBody>
      </p:sp>
      <p:sp>
        <p:nvSpPr>
          <p:cNvPr id="62490" name="Line 86"/>
          <p:cNvSpPr>
            <a:spLocks noChangeShapeType="1"/>
          </p:cNvSpPr>
          <p:nvPr/>
        </p:nvSpPr>
        <p:spPr bwMode="auto">
          <a:xfrm>
            <a:off x="7672388"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1" name="Line 87"/>
          <p:cNvSpPr>
            <a:spLocks noChangeShapeType="1"/>
          </p:cNvSpPr>
          <p:nvPr/>
        </p:nvSpPr>
        <p:spPr bwMode="auto">
          <a:xfrm>
            <a:off x="4540250" y="4703763"/>
            <a:ext cx="3133725" cy="158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2" name="Line 88"/>
          <p:cNvSpPr>
            <a:spLocks noChangeShapeType="1"/>
          </p:cNvSpPr>
          <p:nvPr/>
        </p:nvSpPr>
        <p:spPr bwMode="auto">
          <a:xfrm>
            <a:off x="4540250" y="4705350"/>
            <a:ext cx="0"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3" name="Line 89"/>
          <p:cNvSpPr>
            <a:spLocks noChangeShapeType="1"/>
          </p:cNvSpPr>
          <p:nvPr/>
        </p:nvSpPr>
        <p:spPr bwMode="auto">
          <a:xfrm>
            <a:off x="4572000" y="2205038"/>
            <a:ext cx="0" cy="287337"/>
          </a:xfrm>
          <a:prstGeom prst="line">
            <a:avLst/>
          </a:prstGeom>
          <a:noFill/>
          <a:ln w="2540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4" name="Line 90"/>
          <p:cNvSpPr>
            <a:spLocks noChangeShapeType="1"/>
          </p:cNvSpPr>
          <p:nvPr/>
        </p:nvSpPr>
        <p:spPr bwMode="auto">
          <a:xfrm>
            <a:off x="6992938" y="5402263"/>
            <a:ext cx="13620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Line 91"/>
          <p:cNvSpPr>
            <a:spLocks noChangeShapeType="1"/>
          </p:cNvSpPr>
          <p:nvPr/>
        </p:nvSpPr>
        <p:spPr bwMode="auto">
          <a:xfrm>
            <a:off x="3586163" y="5402263"/>
            <a:ext cx="163512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Line 92"/>
          <p:cNvSpPr>
            <a:spLocks noChangeShapeType="1"/>
          </p:cNvSpPr>
          <p:nvPr/>
        </p:nvSpPr>
        <p:spPr bwMode="auto">
          <a:xfrm>
            <a:off x="7092950" y="4292600"/>
            <a:ext cx="0" cy="360363"/>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103321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评估预测方法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a:xfrm>
            <a:off x="1828800" y="228600"/>
            <a:ext cx="7010400" cy="1143000"/>
          </a:xfrm>
        </p:spPr>
        <p:txBody>
          <a:bodyPr/>
          <a:lstStyle/>
          <a:p>
            <a:pPr>
              <a:defRPr/>
            </a:pPr>
            <a:r>
              <a:rPr lang="zh-CN" altLang="en-US" sz="4000" smtClean="0"/>
              <a:t>计算误差</a:t>
            </a:r>
            <a:endParaRPr lang="zh-CN" altLang="en-US" sz="4000" smtClean="0">
              <a:solidFill>
                <a:schemeClr val="hlink"/>
              </a:solidFill>
              <a:latin typeface="Arial" panose="020B0604020202020204" pitchFamily="34" charset="0"/>
            </a:endParaRPr>
          </a:p>
        </p:txBody>
      </p:sp>
      <p:sp>
        <p:nvSpPr>
          <p:cNvPr id="1038339" name="Rectangle 3"/>
          <p:cNvSpPr>
            <a:spLocks noGrp="1" noChangeArrowheads="1"/>
          </p:cNvSpPr>
          <p:nvPr>
            <p:ph type="body" idx="1"/>
          </p:nvPr>
        </p:nvSpPr>
        <p:spPr>
          <a:xfrm>
            <a:off x="381000" y="1700213"/>
            <a:ext cx="8439150" cy="4471987"/>
          </a:xfrm>
        </p:spPr>
        <p:txBody>
          <a:bodyPr/>
          <a:lstStyle/>
          <a:p>
            <a:pPr marL="609600" indent="-609600" algn="just">
              <a:spcBef>
                <a:spcPct val="33000"/>
              </a:spcBef>
              <a:buFontTx/>
              <a:buAutoNum type="arabicPeriod"/>
              <a:defRPr/>
            </a:pPr>
            <a:r>
              <a:rPr lang="zh-CN" altLang="en-US" sz="2800" smtClean="0"/>
              <a:t>平均误差</a:t>
            </a:r>
            <a:r>
              <a:rPr lang="en-US" altLang="zh-CN" sz="2800" smtClean="0"/>
              <a:t>ME</a:t>
            </a:r>
            <a:r>
              <a:rPr lang="en-US" altLang="zh-CN" sz="2800" smtClean="0">
                <a:solidFill>
                  <a:srgbClr val="FFFF91"/>
                </a:solidFill>
              </a:rPr>
              <a:t>(</a:t>
            </a:r>
            <a:r>
              <a:rPr lang="en-US" altLang="zh-CN" sz="2800" smtClean="0">
                <a:solidFill>
                  <a:srgbClr val="FFFF91"/>
                </a:solidFill>
                <a:cs typeface="Times New Roman" panose="02020603050405020304" pitchFamily="18" charset="0"/>
              </a:rPr>
              <a:t>mean error</a:t>
            </a:r>
            <a:r>
              <a:rPr lang="en-US" altLang="zh-CN" sz="2800" smtClean="0">
                <a:solidFill>
                  <a:srgbClr val="FFFF91"/>
                </a:solidFill>
              </a:rPr>
              <a:t>)</a:t>
            </a:r>
          </a:p>
          <a:p>
            <a:pPr marL="609600" indent="-609600" algn="just">
              <a:spcBef>
                <a:spcPct val="33000"/>
              </a:spcBef>
              <a:buFontTx/>
              <a:buAutoNum type="arabicPeriod"/>
              <a:defRPr/>
            </a:pPr>
            <a:endParaRPr lang="en-US" altLang="zh-CN" sz="2800" smtClean="0"/>
          </a:p>
          <a:p>
            <a:pPr marL="609600" indent="-609600" algn="just">
              <a:spcBef>
                <a:spcPct val="33000"/>
              </a:spcBef>
              <a:buFontTx/>
              <a:buAutoNum type="arabicPeriod"/>
              <a:defRPr/>
            </a:pPr>
            <a:endParaRPr lang="en-US" altLang="zh-CN" sz="2800" smtClean="0"/>
          </a:p>
          <a:p>
            <a:pPr marL="609600" indent="-609600" algn="just">
              <a:spcBef>
                <a:spcPct val="33000"/>
              </a:spcBef>
              <a:buFontTx/>
              <a:buAutoNum type="arabicPeriod"/>
              <a:defRPr/>
            </a:pPr>
            <a:endParaRPr lang="en-US" altLang="zh-CN" sz="2800" smtClean="0"/>
          </a:p>
          <a:p>
            <a:pPr marL="609600" indent="-609600" algn="just">
              <a:spcBef>
                <a:spcPct val="33000"/>
              </a:spcBef>
              <a:buFontTx/>
              <a:buAutoNum type="arabicPeriod"/>
              <a:defRPr/>
            </a:pPr>
            <a:r>
              <a:rPr lang="zh-CN" altLang="en-US" sz="2800" smtClean="0"/>
              <a:t>平均绝对误差</a:t>
            </a:r>
            <a:r>
              <a:rPr lang="en-US" altLang="zh-CN" sz="2800" smtClean="0"/>
              <a:t>MAD</a:t>
            </a:r>
            <a:r>
              <a:rPr lang="en-US" altLang="zh-CN" sz="2800" smtClean="0">
                <a:solidFill>
                  <a:srgbClr val="FFFF91"/>
                </a:solidFill>
              </a:rPr>
              <a:t>(mean absolute deviation)</a:t>
            </a:r>
          </a:p>
        </p:txBody>
      </p:sp>
      <p:graphicFrame>
        <p:nvGraphicFramePr>
          <p:cNvPr id="66564" name="Object 4"/>
          <p:cNvGraphicFramePr>
            <a:graphicFrameLocks noChangeAspect="1"/>
          </p:cNvGraphicFramePr>
          <p:nvPr/>
        </p:nvGraphicFramePr>
        <p:xfrm>
          <a:off x="2843213" y="2347913"/>
          <a:ext cx="2736850" cy="1441450"/>
        </p:xfrm>
        <a:graphic>
          <a:graphicData uri="http://schemas.openxmlformats.org/presentationml/2006/ole">
            <mc:AlternateContent xmlns:mc="http://schemas.openxmlformats.org/markup-compatibility/2006">
              <mc:Choice xmlns:v="urn:schemas-microsoft-com:vml" Requires="v">
                <p:oleObj spid="_x0000_s66566" name="公式" r:id="rId4" imgW="1142967" imgH="594297" progId="Equation.3">
                  <p:embed/>
                </p:oleObj>
              </mc:Choice>
              <mc:Fallback>
                <p:oleObj name="公式" r:id="rId4" imgW="1142967" imgH="59429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2347913"/>
                        <a:ext cx="2736850" cy="14414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5" name="Object 5"/>
          <p:cNvGraphicFramePr>
            <a:graphicFrameLocks noChangeAspect="1"/>
          </p:cNvGraphicFramePr>
          <p:nvPr/>
        </p:nvGraphicFramePr>
        <p:xfrm>
          <a:off x="2771775" y="4654550"/>
          <a:ext cx="3313113" cy="1511300"/>
        </p:xfrm>
        <a:graphic>
          <a:graphicData uri="http://schemas.openxmlformats.org/presentationml/2006/ole">
            <mc:AlternateContent xmlns:mc="http://schemas.openxmlformats.org/markup-compatibility/2006">
              <mc:Choice xmlns:v="urn:schemas-microsoft-com:vml" Requires="v">
                <p:oleObj spid="_x0000_s66567" name="公式" r:id="rId6" imgW="1181245" imgH="594297" progId="Equation.3">
                  <p:embed/>
                </p:oleObj>
              </mc:Choice>
              <mc:Fallback>
                <p:oleObj name="公式" r:id="rId6" imgW="1181245" imgH="594297"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654550"/>
                        <a:ext cx="3313113" cy="15113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1828800" y="228600"/>
            <a:ext cx="7010400" cy="1143000"/>
          </a:xfrm>
        </p:spPr>
        <p:txBody>
          <a:bodyPr/>
          <a:lstStyle/>
          <a:p>
            <a:pPr>
              <a:defRPr/>
            </a:pPr>
            <a:r>
              <a:rPr lang="zh-CN" altLang="en-US" sz="4000" smtClean="0"/>
              <a:t>计算误差</a:t>
            </a:r>
            <a:endParaRPr lang="zh-CN" altLang="en-US" sz="4000" smtClean="0">
              <a:solidFill>
                <a:schemeClr val="hlink"/>
              </a:solidFill>
              <a:latin typeface="Arial" panose="020B0604020202020204" pitchFamily="34" charset="0"/>
            </a:endParaRPr>
          </a:p>
        </p:txBody>
      </p:sp>
      <p:sp>
        <p:nvSpPr>
          <p:cNvPr id="1035267" name="Rectangle 3"/>
          <p:cNvSpPr>
            <a:spLocks noGrp="1" noChangeArrowheads="1"/>
          </p:cNvSpPr>
          <p:nvPr>
            <p:ph type="body" idx="1"/>
          </p:nvPr>
        </p:nvSpPr>
        <p:spPr>
          <a:xfrm>
            <a:off x="250825" y="1628775"/>
            <a:ext cx="8569325" cy="4543425"/>
          </a:xfrm>
        </p:spPr>
        <p:txBody>
          <a:bodyPr/>
          <a:lstStyle/>
          <a:p>
            <a:pPr marL="609600" indent="-609600" algn="just">
              <a:spcBef>
                <a:spcPct val="33000"/>
              </a:spcBef>
              <a:buFontTx/>
              <a:buAutoNum type="arabicPeriod"/>
              <a:defRPr/>
            </a:pPr>
            <a:r>
              <a:rPr lang="zh-CN" altLang="en-US" sz="2400" smtClean="0"/>
              <a:t>均方误差</a:t>
            </a:r>
            <a:r>
              <a:rPr lang="en-US" altLang="zh-CN" sz="2400" smtClean="0"/>
              <a:t>MSE</a:t>
            </a:r>
            <a:r>
              <a:rPr lang="en-US" altLang="zh-CN" sz="2400" smtClean="0">
                <a:solidFill>
                  <a:srgbClr val="FFFF91"/>
                </a:solidFill>
              </a:rPr>
              <a:t>(mean square error)</a:t>
            </a:r>
          </a:p>
          <a:p>
            <a:pPr marL="609600" indent="-609600" algn="just">
              <a:spcBef>
                <a:spcPct val="33000"/>
              </a:spcBef>
              <a:buFontTx/>
              <a:buAutoNum type="arabicPeriod"/>
              <a:defRPr/>
            </a:pPr>
            <a:endParaRPr lang="en-US" altLang="zh-CN" sz="2400" smtClean="0"/>
          </a:p>
          <a:p>
            <a:pPr marL="609600" indent="-609600" algn="just">
              <a:spcBef>
                <a:spcPct val="33000"/>
              </a:spcBef>
              <a:buFontTx/>
              <a:buAutoNum type="arabicPeriod"/>
              <a:defRPr/>
            </a:pPr>
            <a:endParaRPr lang="en-US" altLang="zh-CN" sz="2400" smtClean="0"/>
          </a:p>
          <a:p>
            <a:pPr marL="609600" indent="-609600" algn="just">
              <a:spcBef>
                <a:spcPct val="33000"/>
              </a:spcBef>
              <a:buFontTx/>
              <a:buAutoNum type="arabicPeriod"/>
              <a:defRPr/>
            </a:pPr>
            <a:r>
              <a:rPr lang="zh-CN" altLang="en-US" sz="2400" smtClean="0"/>
              <a:t>平均百分比误差</a:t>
            </a:r>
            <a:r>
              <a:rPr lang="en-US" altLang="zh-CN" sz="2400" smtClean="0"/>
              <a:t>MPE</a:t>
            </a:r>
            <a:r>
              <a:rPr lang="en-US" altLang="zh-CN" sz="2400" smtClean="0">
                <a:solidFill>
                  <a:srgbClr val="FFFF91"/>
                </a:solidFill>
              </a:rPr>
              <a:t>(mean percentage error)</a:t>
            </a:r>
          </a:p>
          <a:p>
            <a:pPr marL="609600" indent="-609600" algn="just">
              <a:spcBef>
                <a:spcPct val="33000"/>
              </a:spcBef>
              <a:buFontTx/>
              <a:buAutoNum type="arabicPeriod"/>
              <a:defRPr/>
            </a:pPr>
            <a:endParaRPr lang="en-US" altLang="zh-CN" sz="2400" smtClean="0"/>
          </a:p>
          <a:p>
            <a:pPr marL="609600" indent="-609600" algn="just">
              <a:spcBef>
                <a:spcPct val="33000"/>
              </a:spcBef>
              <a:buFontTx/>
              <a:buAutoNum type="arabicPeriod"/>
              <a:defRPr/>
            </a:pPr>
            <a:endParaRPr lang="en-US" altLang="zh-CN" sz="2400" smtClean="0"/>
          </a:p>
          <a:p>
            <a:pPr marL="609600" indent="-609600" algn="just">
              <a:spcBef>
                <a:spcPct val="33000"/>
              </a:spcBef>
              <a:buFontTx/>
              <a:buAutoNum type="arabicPeriod"/>
              <a:defRPr/>
            </a:pPr>
            <a:r>
              <a:rPr lang="zh-CN" altLang="en-US" sz="2400" smtClean="0"/>
              <a:t>平均绝对百分比误差</a:t>
            </a:r>
            <a:r>
              <a:rPr lang="en-US" altLang="zh-CN" sz="2400" smtClean="0"/>
              <a:t>MAPE</a:t>
            </a:r>
            <a:r>
              <a:rPr lang="en-US" altLang="zh-CN" sz="2400" smtClean="0">
                <a:solidFill>
                  <a:srgbClr val="FFFF91"/>
                </a:solidFill>
              </a:rPr>
              <a:t>(mean absolute percentage error)</a:t>
            </a:r>
          </a:p>
        </p:txBody>
      </p:sp>
      <p:graphicFrame>
        <p:nvGraphicFramePr>
          <p:cNvPr id="68612" name="Object 4"/>
          <p:cNvGraphicFramePr>
            <a:graphicFrameLocks noChangeAspect="1"/>
          </p:cNvGraphicFramePr>
          <p:nvPr/>
        </p:nvGraphicFramePr>
        <p:xfrm>
          <a:off x="2757488" y="1989138"/>
          <a:ext cx="2914650" cy="1225550"/>
        </p:xfrm>
        <a:graphic>
          <a:graphicData uri="http://schemas.openxmlformats.org/presentationml/2006/ole">
            <mc:AlternateContent xmlns:mc="http://schemas.openxmlformats.org/markup-compatibility/2006">
              <mc:Choice xmlns:v="urn:schemas-microsoft-com:vml" Requires="v">
                <p:oleObj spid="_x0000_s68615" name="公式" r:id="rId4" imgW="1295407" imgH="594297" progId="Equation.3">
                  <p:embed/>
                </p:oleObj>
              </mc:Choice>
              <mc:Fallback>
                <p:oleObj name="公式" r:id="rId4" imgW="1295407" imgH="59429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488" y="1989138"/>
                        <a:ext cx="2914650" cy="12255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3" name="Object 12"/>
          <p:cNvGraphicFramePr>
            <a:graphicFrameLocks noChangeAspect="1"/>
          </p:cNvGraphicFramePr>
          <p:nvPr/>
        </p:nvGraphicFramePr>
        <p:xfrm>
          <a:off x="2771775" y="3500438"/>
          <a:ext cx="2641600" cy="1125537"/>
        </p:xfrm>
        <a:graphic>
          <a:graphicData uri="http://schemas.openxmlformats.org/presentationml/2006/ole">
            <mc:AlternateContent xmlns:mc="http://schemas.openxmlformats.org/markup-compatibility/2006">
              <mc:Choice xmlns:v="urn:schemas-microsoft-com:vml" Requires="v">
                <p:oleObj spid="_x0000_s68616" name="公式" r:id="rId6" imgW="1638230" imgH="647774" progId="Equation.3">
                  <p:embed/>
                </p:oleObj>
              </mc:Choice>
              <mc:Fallback>
                <p:oleObj name="公式" r:id="rId6" imgW="1638230" imgH="647774"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500438"/>
                        <a:ext cx="2641600" cy="1125537"/>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4" name="Object 14"/>
          <p:cNvGraphicFramePr>
            <a:graphicFrameLocks noChangeAspect="1"/>
          </p:cNvGraphicFramePr>
          <p:nvPr/>
        </p:nvGraphicFramePr>
        <p:xfrm>
          <a:off x="2771775" y="5084763"/>
          <a:ext cx="3240088" cy="1296987"/>
        </p:xfrm>
        <a:graphic>
          <a:graphicData uri="http://schemas.openxmlformats.org/presentationml/2006/ole">
            <mc:AlternateContent xmlns:mc="http://schemas.openxmlformats.org/markup-compatibility/2006">
              <mc:Choice xmlns:v="urn:schemas-microsoft-com:vml" Requires="v">
                <p:oleObj spid="_x0000_s68617" name="公式" r:id="rId8" imgW="1775560" imgH="670644" progId="Equation.3">
                  <p:embed/>
                </p:oleObj>
              </mc:Choice>
              <mc:Fallback>
                <p:oleObj name="公式" r:id="rId8" imgW="1775560" imgH="670644"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5084763"/>
                        <a:ext cx="3240088" cy="1296987"/>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6116" name="Rectangle 4"/>
          <p:cNvSpPr>
            <a:spLocks noChangeArrowheads="1"/>
          </p:cNvSpPr>
          <p:nvPr/>
        </p:nvSpPr>
        <p:spPr bwMode="auto">
          <a:xfrm>
            <a:off x="1676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latin typeface="Arial" panose="020B0604020202020204" pitchFamily="34" charset="0"/>
              </a:rPr>
              <a:t> </a:t>
            </a:r>
            <a:r>
              <a:rPr lang="en-US" altLang="zh-CN" sz="4000" smtClean="0">
                <a:latin typeface="Arial" panose="020B0604020202020204" pitchFamily="34" charset="0"/>
                <a:cs typeface="Arial" panose="020B0604020202020204" pitchFamily="34" charset="0"/>
              </a:rPr>
              <a:t>13</a:t>
            </a:r>
            <a:r>
              <a:rPr lang="en-US" altLang="zh-CN" sz="4000" smtClean="0">
                <a:latin typeface="Arial" panose="020B0604020202020204" pitchFamily="34" charset="0"/>
              </a:rPr>
              <a:t>.4  </a:t>
            </a:r>
            <a:r>
              <a:rPr lang="zh-CN" altLang="en-US" sz="4000" smtClean="0">
                <a:latin typeface="Arial" panose="020B0604020202020204" pitchFamily="34" charset="0"/>
              </a:rPr>
              <a:t>平稳序列的预测</a:t>
            </a:r>
            <a:endParaRPr lang="zh-CN" altLang="en-US" smtClean="0">
              <a:latin typeface="Arial" panose="020B0604020202020204" pitchFamily="34" charset="0"/>
            </a:endParaRPr>
          </a:p>
        </p:txBody>
      </p:sp>
      <p:sp>
        <p:nvSpPr>
          <p:cNvPr id="346117" name="Rectangle 5"/>
          <p:cNvSpPr>
            <a:spLocks noChangeArrowheads="1"/>
          </p:cNvSpPr>
          <p:nvPr/>
        </p:nvSpPr>
        <p:spPr bwMode="auto">
          <a:xfrm>
            <a:off x="685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13.4.1  </a:t>
            </a:r>
            <a:r>
              <a:rPr lang="zh-CN" altLang="en-US" sz="3200" b="1" smtClean="0"/>
              <a:t>简单平均法</a:t>
            </a:r>
          </a:p>
          <a:p>
            <a:pPr algn="l">
              <a:defRPr/>
            </a:pPr>
            <a:r>
              <a:rPr lang="en-US" altLang="zh-CN" sz="3200" b="1" smtClean="0"/>
              <a:t>13.4.2  </a:t>
            </a:r>
            <a:r>
              <a:rPr lang="zh-CN" altLang="en-US" sz="3200" b="1" smtClean="0"/>
              <a:t>移动平均法</a:t>
            </a:r>
          </a:p>
          <a:p>
            <a:pPr algn="l">
              <a:defRPr/>
            </a:pPr>
            <a:r>
              <a:rPr lang="en-US" altLang="zh-CN" sz="3200" b="1" smtClean="0"/>
              <a:t>13.4.3  </a:t>
            </a:r>
            <a:r>
              <a:rPr lang="zh-CN" altLang="en-US" sz="3200" b="1" smtClean="0"/>
              <a:t>指数平滑法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7961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简单平均法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简单平均法</a:t>
            </a:r>
            <a:r>
              <a:rPr lang="zh-CN" altLang="en-US" sz="3600" smtClean="0">
                <a:solidFill>
                  <a:schemeClr val="hlink"/>
                </a:solidFill>
                <a:latin typeface="Arial" panose="020B0604020202020204" pitchFamily="34" charset="0"/>
              </a:rPr>
              <a:t> </a:t>
            </a:r>
            <a:br>
              <a:rPr lang="zh-CN" altLang="en-US" sz="3600" smtClean="0">
                <a:solidFill>
                  <a:schemeClr val="hlink"/>
                </a:solidFill>
                <a:latin typeface="Arial" panose="020B0604020202020204" pitchFamily="34" charset="0"/>
              </a:rPr>
            </a:br>
            <a:r>
              <a:rPr lang="zh-CN" altLang="en-US" sz="3600" smtClean="0">
                <a:solidFill>
                  <a:schemeClr val="hlink"/>
                </a:solidFill>
                <a:latin typeface="Arial" panose="020B0604020202020204" pitchFamily="34" charset="0"/>
              </a:rPr>
              <a:t> </a:t>
            </a: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simple average</a:t>
            </a:r>
            <a:r>
              <a:rPr lang="en-US" altLang="zh-CN" sz="3600" smtClean="0">
                <a:solidFill>
                  <a:schemeClr val="hlink"/>
                </a:solidFill>
                <a:latin typeface="Arial" panose="020B0604020202020204" pitchFamily="34" charset="0"/>
              </a:rPr>
              <a:t>) </a:t>
            </a:r>
          </a:p>
        </p:txBody>
      </p:sp>
      <p:sp>
        <p:nvSpPr>
          <p:cNvPr id="887811" name="Rectangle 3"/>
          <p:cNvSpPr>
            <a:spLocks noGrp="1" noChangeArrowheads="1"/>
          </p:cNvSpPr>
          <p:nvPr>
            <p:ph type="body" idx="1"/>
          </p:nvPr>
        </p:nvSpPr>
        <p:spPr>
          <a:xfrm>
            <a:off x="381000" y="1628775"/>
            <a:ext cx="8382000" cy="4543425"/>
          </a:xfrm>
        </p:spPr>
        <p:txBody>
          <a:bodyPr/>
          <a:lstStyle/>
          <a:p>
            <a:pPr marL="609600" indent="-609600" algn="just">
              <a:spcBef>
                <a:spcPct val="33000"/>
              </a:spcBef>
              <a:buFontTx/>
              <a:buAutoNum type="arabicPeriod"/>
              <a:defRPr/>
            </a:pPr>
            <a:r>
              <a:rPr lang="zh-CN" altLang="en-US" sz="2800" smtClean="0"/>
              <a:t>根据过去已有的</a:t>
            </a:r>
            <a:r>
              <a:rPr lang="en-US" altLang="zh-CN" sz="2800" i="1" smtClean="0"/>
              <a:t>t</a:t>
            </a:r>
            <a:r>
              <a:rPr lang="zh-CN" altLang="en-US" sz="2800" smtClean="0"/>
              <a:t>期观察值来预测下一期的数值 </a:t>
            </a:r>
          </a:p>
          <a:p>
            <a:pPr marL="609600" indent="-609600" algn="just">
              <a:spcBef>
                <a:spcPct val="33000"/>
              </a:spcBef>
              <a:buFontTx/>
              <a:buAutoNum type="arabicPeriod"/>
              <a:defRPr/>
            </a:pPr>
            <a:r>
              <a:rPr lang="zh-CN" altLang="en-US" sz="2800" smtClean="0"/>
              <a:t>设时间序列已有的其观察值为 </a:t>
            </a:r>
            <a:r>
              <a:rPr lang="en-US" altLang="zh-CN" sz="2800" i="1" smtClean="0">
                <a:latin typeface="Times New Roman" panose="02020603050405020304" pitchFamily="18" charset="0"/>
              </a:rPr>
              <a:t>Y</a:t>
            </a:r>
            <a:r>
              <a:rPr lang="en-US" altLang="zh-CN" sz="2800" baseline="-25000" smtClean="0">
                <a:latin typeface="Times New Roman" panose="02020603050405020304" pitchFamily="18" charset="0"/>
              </a:rPr>
              <a:t>1 </a:t>
            </a:r>
            <a:r>
              <a:rPr lang="zh-CN" altLang="en-US" sz="2800" i="1" smtClean="0">
                <a:latin typeface="Times New Roman" panose="02020603050405020304" pitchFamily="18" charset="0"/>
              </a:rPr>
              <a:t>，</a:t>
            </a:r>
            <a:r>
              <a:rPr lang="zh-CN" altLang="en-US" sz="2800" baseline="-25000" smtClean="0">
                <a:latin typeface="Times New Roman" panose="02020603050405020304" pitchFamily="18" charset="0"/>
              </a:rPr>
              <a:t> </a:t>
            </a:r>
            <a:r>
              <a:rPr lang="en-US" altLang="zh-CN" sz="2800" i="1" smtClean="0">
                <a:latin typeface="Times New Roman" panose="02020603050405020304" pitchFamily="18" charset="0"/>
              </a:rPr>
              <a:t>Y</a:t>
            </a:r>
            <a:r>
              <a:rPr lang="en-US" altLang="zh-CN" sz="2800" baseline="-25000" smtClean="0">
                <a:latin typeface="Times New Roman" panose="02020603050405020304" pitchFamily="18" charset="0"/>
              </a:rPr>
              <a:t>2 </a:t>
            </a:r>
            <a:r>
              <a:rPr lang="zh-CN" altLang="en-US" sz="2800" i="1" smtClean="0">
                <a:latin typeface="Times New Roman" panose="02020603050405020304" pitchFamily="18" charset="0"/>
              </a:rPr>
              <a:t>，</a:t>
            </a:r>
            <a:r>
              <a:rPr lang="zh-CN" altLang="en-US" sz="2800" baseline="-25000" smtClean="0">
                <a:latin typeface="Times New Roman" panose="02020603050405020304" pitchFamily="18" charset="0"/>
              </a:rPr>
              <a:t> </a:t>
            </a:r>
            <a:r>
              <a:rPr lang="en-US" altLang="zh-CN" sz="2800" i="1" smtClean="0">
                <a:latin typeface="Times New Roman" panose="02020603050405020304" pitchFamily="18" charset="0"/>
              </a:rPr>
              <a:t>… </a:t>
            </a:r>
            <a:r>
              <a:rPr lang="zh-CN" altLang="en-US" sz="2800" i="1" smtClean="0">
                <a:latin typeface="Times New Roman" panose="02020603050405020304" pitchFamily="18" charset="0"/>
              </a:rPr>
              <a:t>，</a:t>
            </a:r>
            <a:r>
              <a:rPr lang="en-US" altLang="zh-CN" sz="2800" i="1" smtClean="0">
                <a:latin typeface="Times New Roman" panose="02020603050405020304" pitchFamily="18" charset="0"/>
              </a:rPr>
              <a:t>Y</a:t>
            </a:r>
            <a:r>
              <a:rPr lang="en-US" altLang="zh-CN" sz="2800" i="1" baseline="-25000" smtClean="0">
                <a:latin typeface="Times New Roman" panose="02020603050405020304" pitchFamily="18" charset="0"/>
              </a:rPr>
              <a:t>t</a:t>
            </a:r>
            <a:r>
              <a:rPr lang="zh-CN" altLang="en-US" sz="2800" smtClean="0"/>
              <a:t>，则第</a:t>
            </a:r>
            <a:r>
              <a:rPr lang="en-US" altLang="zh-CN" sz="2800" i="1" smtClean="0">
                <a:solidFill>
                  <a:srgbClr val="FFFF91"/>
                </a:solidFill>
              </a:rPr>
              <a:t>t</a:t>
            </a:r>
            <a:r>
              <a:rPr lang="en-US" altLang="zh-CN" sz="2800" smtClean="0">
                <a:solidFill>
                  <a:srgbClr val="FFFF91"/>
                </a:solidFill>
              </a:rPr>
              <a:t>+1</a:t>
            </a:r>
            <a:r>
              <a:rPr lang="zh-CN" altLang="en-US" sz="2800" smtClean="0"/>
              <a:t>期的预测值</a:t>
            </a:r>
            <a:r>
              <a:rPr lang="en-US" altLang="zh-CN" sz="2800" b="1" i="1" smtClean="0">
                <a:solidFill>
                  <a:srgbClr val="FFFF91"/>
                </a:solidFill>
                <a:latin typeface="Times New Roman" panose="02020603050405020304" pitchFamily="18" charset="0"/>
              </a:rPr>
              <a:t>F</a:t>
            </a:r>
            <a:r>
              <a:rPr lang="en-US" altLang="zh-CN" sz="2800" b="1" baseline="-25000" smtClean="0">
                <a:solidFill>
                  <a:srgbClr val="FFFF91"/>
                </a:solidFill>
              </a:rPr>
              <a:t>t+1</a:t>
            </a:r>
            <a:r>
              <a:rPr lang="zh-CN" altLang="en-US" sz="2800" smtClean="0"/>
              <a:t>为</a:t>
            </a:r>
          </a:p>
          <a:p>
            <a:pPr marL="609600" indent="-609600" algn="just">
              <a:spcBef>
                <a:spcPct val="33000"/>
              </a:spcBef>
              <a:buFontTx/>
              <a:buAutoNum type="arabicPeriod"/>
              <a:defRPr/>
            </a:pPr>
            <a:endParaRPr lang="zh-CN" altLang="en-US" sz="2800" smtClean="0"/>
          </a:p>
          <a:p>
            <a:pPr marL="609600" indent="-609600" algn="just">
              <a:spcBef>
                <a:spcPct val="33000"/>
              </a:spcBef>
              <a:buFontTx/>
              <a:buAutoNum type="arabicPeriod"/>
              <a:defRPr/>
            </a:pPr>
            <a:r>
              <a:rPr lang="zh-CN" altLang="en-US" sz="2800" smtClean="0"/>
              <a:t>有了第</a:t>
            </a:r>
            <a:r>
              <a:rPr lang="en-US" altLang="zh-CN" sz="2800" i="1" smtClean="0"/>
              <a:t>t</a:t>
            </a:r>
            <a:r>
              <a:rPr lang="en-US" altLang="zh-CN" sz="2800" smtClean="0"/>
              <a:t>+1</a:t>
            </a:r>
            <a:r>
              <a:rPr lang="zh-CN" altLang="en-US" sz="2800" smtClean="0"/>
              <a:t>的实际值，便可计算出预测误差为 </a:t>
            </a:r>
          </a:p>
          <a:p>
            <a:pPr marL="609600" indent="-609600" algn="just">
              <a:spcBef>
                <a:spcPct val="33000"/>
              </a:spcBef>
              <a:buFontTx/>
              <a:buAutoNum type="arabicPeriod"/>
              <a:defRPr/>
            </a:pPr>
            <a:endParaRPr lang="zh-CN" altLang="en-US" sz="2800" smtClean="0"/>
          </a:p>
          <a:p>
            <a:pPr marL="609600" indent="-609600" algn="just">
              <a:spcBef>
                <a:spcPct val="33000"/>
              </a:spcBef>
              <a:buFontTx/>
              <a:buAutoNum type="arabicPeriod"/>
              <a:defRPr/>
            </a:pPr>
            <a:r>
              <a:rPr lang="zh-CN" altLang="en-US" sz="2800" smtClean="0"/>
              <a:t> 第</a:t>
            </a:r>
            <a:r>
              <a:rPr lang="en-US" altLang="zh-CN" sz="2800" i="1" smtClean="0">
                <a:solidFill>
                  <a:srgbClr val="FFFF91"/>
                </a:solidFill>
              </a:rPr>
              <a:t>t</a:t>
            </a:r>
            <a:r>
              <a:rPr lang="en-US" altLang="zh-CN" sz="2800" smtClean="0">
                <a:solidFill>
                  <a:srgbClr val="FFFF91"/>
                </a:solidFill>
              </a:rPr>
              <a:t>+2</a:t>
            </a:r>
            <a:r>
              <a:rPr lang="zh-CN" altLang="en-US" sz="2800" smtClean="0"/>
              <a:t>期的预测值为 </a:t>
            </a:r>
          </a:p>
        </p:txBody>
      </p:sp>
      <p:graphicFrame>
        <p:nvGraphicFramePr>
          <p:cNvPr id="74756" name="Object 4"/>
          <p:cNvGraphicFramePr>
            <a:graphicFrameLocks noChangeAspect="1"/>
          </p:cNvGraphicFramePr>
          <p:nvPr/>
        </p:nvGraphicFramePr>
        <p:xfrm>
          <a:off x="2743200" y="3022600"/>
          <a:ext cx="4038600" cy="838200"/>
        </p:xfrm>
        <a:graphic>
          <a:graphicData uri="http://schemas.openxmlformats.org/presentationml/2006/ole">
            <mc:AlternateContent xmlns:mc="http://schemas.openxmlformats.org/markup-compatibility/2006">
              <mc:Choice xmlns:v="urn:schemas-microsoft-com:vml" Requires="v">
                <p:oleObj spid="_x0000_s74759" r:id="rId4" imgW="2133493" imgH="419068" progId="Equation.3">
                  <p:embed/>
                </p:oleObj>
              </mc:Choice>
              <mc:Fallback>
                <p:oleObj r:id="rId4" imgW="2133493" imgH="419068"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022600"/>
                        <a:ext cx="4038600" cy="838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7" name="Object 5"/>
          <p:cNvGraphicFramePr>
            <a:graphicFrameLocks noChangeAspect="1"/>
          </p:cNvGraphicFramePr>
          <p:nvPr/>
        </p:nvGraphicFramePr>
        <p:xfrm>
          <a:off x="2743200" y="4292600"/>
          <a:ext cx="2209800" cy="609600"/>
        </p:xfrm>
        <a:graphic>
          <a:graphicData uri="http://schemas.openxmlformats.org/presentationml/2006/ole">
            <mc:AlternateContent xmlns:mc="http://schemas.openxmlformats.org/markup-compatibility/2006">
              <mc:Choice xmlns:v="urn:schemas-microsoft-com:vml" Requires="v">
                <p:oleObj spid="_x0000_s74760" r:id="rId6" imgW="959971" imgH="213234" progId="Equation.3">
                  <p:embed/>
                </p:oleObj>
              </mc:Choice>
              <mc:Fallback>
                <p:oleObj r:id="rId6" imgW="959971" imgH="21323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4292600"/>
                        <a:ext cx="22098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8" name="Object 6"/>
          <p:cNvGraphicFramePr>
            <a:graphicFrameLocks noChangeAspect="1"/>
          </p:cNvGraphicFramePr>
          <p:nvPr/>
        </p:nvGraphicFramePr>
        <p:xfrm>
          <a:off x="2581275" y="5373688"/>
          <a:ext cx="4962525" cy="914400"/>
        </p:xfrm>
        <a:graphic>
          <a:graphicData uri="http://schemas.openxmlformats.org/presentationml/2006/ole">
            <mc:AlternateContent xmlns:mc="http://schemas.openxmlformats.org/markup-compatibility/2006">
              <mc:Choice xmlns:v="urn:schemas-microsoft-com:vml" Requires="v">
                <p:oleObj spid="_x0000_s74761" name="Equation" r:id="rId8" imgW="2895694" imgH="419068" progId="Equation.3">
                  <p:embed/>
                </p:oleObj>
              </mc:Choice>
              <mc:Fallback>
                <p:oleObj name="Equation" r:id="rId8" imgW="2895694" imgH="419068"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1275" y="5373688"/>
                        <a:ext cx="4962525" cy="914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简单平均法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特点</a:t>
            </a:r>
            <a:r>
              <a:rPr lang="en-US" altLang="zh-CN" sz="3600" smtClean="0">
                <a:solidFill>
                  <a:schemeClr val="hlink"/>
                </a:solidFill>
                <a:latin typeface="Arial" panose="020B0604020202020204" pitchFamily="34" charset="0"/>
              </a:rPr>
              <a:t>) </a:t>
            </a:r>
          </a:p>
        </p:txBody>
      </p:sp>
      <p:sp>
        <p:nvSpPr>
          <p:cNvPr id="885763" name="Rectangle 3"/>
          <p:cNvSpPr>
            <a:spLocks noGrp="1" noChangeArrowheads="1"/>
          </p:cNvSpPr>
          <p:nvPr>
            <p:ph type="body" idx="1"/>
          </p:nvPr>
        </p:nvSpPr>
        <p:spPr>
          <a:xfrm>
            <a:off x="381000" y="1700213"/>
            <a:ext cx="8367713" cy="4471987"/>
          </a:xfrm>
        </p:spPr>
        <p:txBody>
          <a:bodyPr/>
          <a:lstStyle/>
          <a:p>
            <a:pPr marL="609600" indent="-609600" algn="just">
              <a:spcBef>
                <a:spcPct val="33000"/>
              </a:spcBef>
              <a:buFontTx/>
              <a:buAutoNum type="arabicPeriod"/>
              <a:defRPr/>
            </a:pPr>
            <a:r>
              <a:rPr lang="zh-CN" altLang="en-US" smtClean="0"/>
              <a:t>适合对较为平稳的时间序列进行预测</a:t>
            </a:r>
          </a:p>
          <a:p>
            <a:pPr marL="609600" indent="-609600" algn="just">
              <a:spcBef>
                <a:spcPct val="33000"/>
              </a:spcBef>
              <a:buFontTx/>
              <a:buAutoNum type="arabicPeriod"/>
              <a:defRPr/>
            </a:pPr>
            <a:r>
              <a:rPr lang="zh-CN" altLang="en-US" smtClean="0"/>
              <a:t>预测结果不准</a:t>
            </a:r>
          </a:p>
          <a:p>
            <a:pPr marL="1219200" lvl="1" indent="-533400" algn="just">
              <a:spcBef>
                <a:spcPct val="33000"/>
              </a:spcBef>
              <a:defRPr/>
            </a:pPr>
            <a:r>
              <a:rPr lang="zh-CN" altLang="en-US" smtClean="0"/>
              <a:t>将远期的数值和近期的数值看作对未来同等重要</a:t>
            </a:r>
          </a:p>
          <a:p>
            <a:pPr marL="1219200" lvl="1" indent="-533400" algn="just">
              <a:spcBef>
                <a:spcPct val="33000"/>
              </a:spcBef>
              <a:defRPr/>
            </a:pPr>
            <a:r>
              <a:rPr lang="zh-CN" altLang="en-US" smtClean="0"/>
              <a:t>从预测角度看，近期的数值要比远期的数值对未来有更大的作用</a:t>
            </a:r>
          </a:p>
          <a:p>
            <a:pPr marL="1219200" lvl="1" indent="-533400" algn="just">
              <a:spcBef>
                <a:spcPct val="33000"/>
              </a:spcBef>
              <a:defRPr/>
            </a:pPr>
            <a:r>
              <a:rPr lang="zh-CN" altLang="en-US" smtClean="0"/>
              <a:t>当时间序列有趋势或有季节变动时，该方法的预测不够准确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5763">
                                            <p:txEl>
                                              <p:pRg st="0" end="0"/>
                                            </p:txEl>
                                          </p:spTgt>
                                        </p:tgtEl>
                                        <p:attrNameLst>
                                          <p:attrName>style.visibility</p:attrName>
                                        </p:attrNameLst>
                                      </p:cBhvr>
                                      <p:to>
                                        <p:strVal val="visible"/>
                                      </p:to>
                                    </p:set>
                                    <p:animEffect transition="in" filter="wipe(left)">
                                      <p:cBhvr>
                                        <p:cTn id="7" dur="500"/>
                                        <p:tgtEl>
                                          <p:spTgt spid="885763">
                                            <p:txEl>
                                              <p:pRg st="0" end="0"/>
                                            </p:txEl>
                                          </p:spTgt>
                                        </p:tgtEl>
                                      </p:cBhvr>
                                    </p:animEffect>
                                  </p:childTnLst>
                                  <p:subTnLst>
                                    <p:animClr clrSpc="rgb" dir="cw">
                                      <p:cBhvr override="childStyle">
                                        <p:cTn dur="1" fill="hold" display="0" masterRel="nextClick" afterEffect="1"/>
                                        <p:tgtEl>
                                          <p:spTgt spid="88576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5763">
                                            <p:txEl>
                                              <p:pRg st="1" end="1"/>
                                            </p:txEl>
                                          </p:spTgt>
                                        </p:tgtEl>
                                        <p:attrNameLst>
                                          <p:attrName>style.visibility</p:attrName>
                                        </p:attrNameLst>
                                      </p:cBhvr>
                                      <p:to>
                                        <p:strVal val="visible"/>
                                      </p:to>
                                    </p:set>
                                    <p:animEffect transition="in" filter="wipe(left)">
                                      <p:cBhvr>
                                        <p:cTn id="12" dur="500"/>
                                        <p:tgtEl>
                                          <p:spTgt spid="885763">
                                            <p:txEl>
                                              <p:pRg st="1" end="1"/>
                                            </p:txEl>
                                          </p:spTgt>
                                        </p:tgtEl>
                                      </p:cBhvr>
                                    </p:animEffect>
                                  </p:childTnLst>
                                  <p:subTnLst>
                                    <p:animClr clrSpc="rgb" dir="cw">
                                      <p:cBhvr override="childStyle">
                                        <p:cTn dur="1" fill="hold" display="0" masterRel="nextClick" afterEffect="1"/>
                                        <p:tgtEl>
                                          <p:spTgt spid="88576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85763">
                                            <p:txEl>
                                              <p:pRg st="2" end="2"/>
                                            </p:txEl>
                                          </p:spTgt>
                                        </p:tgtEl>
                                        <p:attrNameLst>
                                          <p:attrName>style.visibility</p:attrName>
                                        </p:attrNameLst>
                                      </p:cBhvr>
                                      <p:to>
                                        <p:strVal val="visible"/>
                                      </p:to>
                                    </p:set>
                                    <p:animEffect transition="in" filter="wipe(left)">
                                      <p:cBhvr>
                                        <p:cTn id="15" dur="500"/>
                                        <p:tgtEl>
                                          <p:spTgt spid="885763">
                                            <p:txEl>
                                              <p:pRg st="2" end="2"/>
                                            </p:txEl>
                                          </p:spTgt>
                                        </p:tgtEl>
                                      </p:cBhvr>
                                    </p:animEffect>
                                  </p:childTnLst>
                                  <p:subTnLst>
                                    <p:animClr clrSpc="rgb" dir="cw">
                                      <p:cBhvr override="childStyle">
                                        <p:cTn dur="1" fill="hold" display="0" masterRel="nextClick" afterEffect="1"/>
                                        <p:tgtEl>
                                          <p:spTgt spid="88576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85763">
                                            <p:txEl>
                                              <p:pRg st="3" end="3"/>
                                            </p:txEl>
                                          </p:spTgt>
                                        </p:tgtEl>
                                        <p:attrNameLst>
                                          <p:attrName>style.visibility</p:attrName>
                                        </p:attrNameLst>
                                      </p:cBhvr>
                                      <p:to>
                                        <p:strVal val="visible"/>
                                      </p:to>
                                    </p:set>
                                    <p:animEffect transition="in" filter="wipe(left)">
                                      <p:cBhvr>
                                        <p:cTn id="18" dur="500"/>
                                        <p:tgtEl>
                                          <p:spTgt spid="885763">
                                            <p:txEl>
                                              <p:pRg st="3" end="3"/>
                                            </p:txEl>
                                          </p:spTgt>
                                        </p:tgtEl>
                                      </p:cBhvr>
                                    </p:animEffect>
                                  </p:childTnLst>
                                  <p:subTnLst>
                                    <p:animClr clrSpc="rgb" dir="cw">
                                      <p:cBhvr override="childStyle">
                                        <p:cTn dur="1" fill="hold" display="0" masterRel="nextClick" afterEffect="1"/>
                                        <p:tgtEl>
                                          <p:spTgt spid="88576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885763">
                                            <p:txEl>
                                              <p:pRg st="4" end="4"/>
                                            </p:txEl>
                                          </p:spTgt>
                                        </p:tgtEl>
                                        <p:attrNameLst>
                                          <p:attrName>style.visibility</p:attrName>
                                        </p:attrNameLst>
                                      </p:cBhvr>
                                      <p:to>
                                        <p:strVal val="visible"/>
                                      </p:to>
                                    </p:set>
                                    <p:animEffect transition="in" filter="wipe(left)">
                                      <p:cBhvr>
                                        <p:cTn id="21" dur="500"/>
                                        <p:tgtEl>
                                          <p:spTgt spid="885763">
                                            <p:txEl>
                                              <p:pRg st="4" end="4"/>
                                            </p:txEl>
                                          </p:spTgt>
                                        </p:tgtEl>
                                      </p:cBhvr>
                                    </p:animEffect>
                                  </p:childTnLst>
                                  <p:subTnLst>
                                    <p:animClr clrSpc="rgb" dir="cw">
                                      <p:cBhvr override="childStyle">
                                        <p:cTn dur="1" fill="hold" display="0" masterRel="nextClick" afterEffect="1"/>
                                        <p:tgtEl>
                                          <p:spTgt spid="88576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8166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移动平均法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068" name="Rectangle 4"/>
          <p:cNvSpPr>
            <a:spLocks noChangeArrowheads="1"/>
          </p:cNvSpPr>
          <p:nvPr/>
        </p:nvSpPr>
        <p:spPr bwMode="auto">
          <a:xfrm>
            <a:off x="20574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latin typeface="Arial" panose="020B0604020202020204" pitchFamily="34" charset="0"/>
                <a:cs typeface="Arial" panose="020B0604020202020204" pitchFamily="34" charset="0"/>
              </a:rPr>
              <a:t>13</a:t>
            </a:r>
            <a:r>
              <a:rPr lang="en-US" altLang="zh-CN" sz="4000" smtClean="0">
                <a:latin typeface="Arial" panose="020B0604020202020204" pitchFamily="34" charset="0"/>
              </a:rPr>
              <a:t>.1   </a:t>
            </a:r>
            <a:r>
              <a:rPr lang="zh-CN" altLang="en-US" sz="4000" smtClean="0">
                <a:latin typeface="Arial" panose="020B0604020202020204" pitchFamily="34" charset="0"/>
              </a:rPr>
              <a:t>时间序列及其分解</a:t>
            </a:r>
          </a:p>
        </p:txBody>
      </p:sp>
      <p:sp>
        <p:nvSpPr>
          <p:cNvPr id="344069" name="Rectangle 5"/>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13.1.1  </a:t>
            </a:r>
            <a:r>
              <a:rPr lang="zh-CN" altLang="en-US" sz="3200" b="1" smtClean="0"/>
              <a:t>时间序列的构成要素</a:t>
            </a:r>
          </a:p>
          <a:p>
            <a:pPr algn="l">
              <a:defRPr/>
            </a:pPr>
            <a:r>
              <a:rPr lang="en-US" altLang="zh-CN" sz="3200" b="1" smtClean="0"/>
              <a:t>13.1.2  </a:t>
            </a:r>
            <a:r>
              <a:rPr lang="zh-CN" altLang="en-US" sz="3200" b="1" smtClean="0"/>
              <a:t>时间序列的分解方法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移动平均法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moving average</a:t>
            </a:r>
            <a:r>
              <a:rPr lang="en-US" altLang="zh-CN" sz="3600" smtClean="0">
                <a:solidFill>
                  <a:schemeClr val="hlink"/>
                </a:solidFill>
                <a:latin typeface="Arial" panose="020B0604020202020204" pitchFamily="34" charset="0"/>
              </a:rPr>
              <a:t>) </a:t>
            </a:r>
          </a:p>
        </p:txBody>
      </p:sp>
      <p:sp>
        <p:nvSpPr>
          <p:cNvPr id="889859" name="Rectangle 3"/>
          <p:cNvSpPr>
            <a:spLocks noGrp="1" noChangeArrowheads="1"/>
          </p:cNvSpPr>
          <p:nvPr>
            <p:ph type="body" idx="1"/>
          </p:nvPr>
        </p:nvSpPr>
        <p:spPr>
          <a:xfrm>
            <a:off x="381000" y="1773238"/>
            <a:ext cx="8367713" cy="4398962"/>
          </a:xfrm>
        </p:spPr>
        <p:txBody>
          <a:bodyPr/>
          <a:lstStyle/>
          <a:p>
            <a:pPr marL="609600" indent="-609600" algn="just">
              <a:spcBef>
                <a:spcPct val="33000"/>
              </a:spcBef>
              <a:buFontTx/>
              <a:buAutoNum type="arabicPeriod"/>
              <a:defRPr/>
            </a:pPr>
            <a:r>
              <a:rPr lang="zh-CN" altLang="en-US" smtClean="0"/>
              <a:t>对简单平均法的一种改进方法</a:t>
            </a:r>
          </a:p>
          <a:p>
            <a:pPr marL="609600" indent="-609600" algn="just">
              <a:spcBef>
                <a:spcPct val="33000"/>
              </a:spcBef>
              <a:buFontTx/>
              <a:buAutoNum type="arabicPeriod"/>
              <a:defRPr/>
            </a:pPr>
            <a:r>
              <a:rPr lang="zh-CN" altLang="en-US" smtClean="0"/>
              <a:t>通过对时间序列逐期递移求得一系列平均数作为预测值</a:t>
            </a:r>
            <a:r>
              <a:rPr lang="en-US" altLang="zh-CN" smtClean="0"/>
              <a:t>(</a:t>
            </a:r>
            <a:r>
              <a:rPr lang="zh-CN" altLang="en-US" smtClean="0"/>
              <a:t>也可作为趋势值</a:t>
            </a:r>
            <a:r>
              <a:rPr lang="en-US" altLang="zh-CN" smtClean="0"/>
              <a:t>) </a:t>
            </a:r>
          </a:p>
          <a:p>
            <a:pPr marL="609600" indent="-609600" algn="just">
              <a:spcBef>
                <a:spcPct val="33000"/>
              </a:spcBef>
              <a:buFontTx/>
              <a:buAutoNum type="arabicPeriod"/>
              <a:defRPr/>
            </a:pPr>
            <a:r>
              <a:rPr lang="zh-CN" altLang="en-US" smtClean="0"/>
              <a:t>有简单移动平均法和加权移动平均法两种</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9859">
                                            <p:txEl>
                                              <p:pRg st="0" end="0"/>
                                            </p:txEl>
                                          </p:spTgt>
                                        </p:tgtEl>
                                        <p:attrNameLst>
                                          <p:attrName>style.visibility</p:attrName>
                                        </p:attrNameLst>
                                      </p:cBhvr>
                                      <p:to>
                                        <p:strVal val="visible"/>
                                      </p:to>
                                    </p:set>
                                    <p:animEffect transition="in" filter="wipe(left)">
                                      <p:cBhvr>
                                        <p:cTn id="7" dur="500"/>
                                        <p:tgtEl>
                                          <p:spTgt spid="889859">
                                            <p:txEl>
                                              <p:pRg st="0" end="0"/>
                                            </p:txEl>
                                          </p:spTgt>
                                        </p:tgtEl>
                                      </p:cBhvr>
                                    </p:animEffect>
                                  </p:childTnLst>
                                  <p:subTnLst>
                                    <p:animClr clrSpc="rgb" dir="cw">
                                      <p:cBhvr override="childStyle">
                                        <p:cTn dur="1" fill="hold" display="0" masterRel="nextClick" afterEffect="1"/>
                                        <p:tgtEl>
                                          <p:spTgt spid="88985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59">
                                            <p:txEl>
                                              <p:pRg st="1" end="1"/>
                                            </p:txEl>
                                          </p:spTgt>
                                        </p:tgtEl>
                                        <p:attrNameLst>
                                          <p:attrName>style.visibility</p:attrName>
                                        </p:attrNameLst>
                                      </p:cBhvr>
                                      <p:to>
                                        <p:strVal val="visible"/>
                                      </p:to>
                                    </p:set>
                                    <p:animEffect transition="in" filter="wipe(left)">
                                      <p:cBhvr>
                                        <p:cTn id="12" dur="500"/>
                                        <p:tgtEl>
                                          <p:spTgt spid="889859">
                                            <p:txEl>
                                              <p:pRg st="1" end="1"/>
                                            </p:txEl>
                                          </p:spTgt>
                                        </p:tgtEl>
                                      </p:cBhvr>
                                    </p:animEffect>
                                  </p:childTnLst>
                                  <p:subTnLst>
                                    <p:animClr clrSpc="rgb" dir="cw">
                                      <p:cBhvr override="childStyle">
                                        <p:cTn dur="1" fill="hold" display="0" masterRel="nextClick" afterEffect="1"/>
                                        <p:tgtEl>
                                          <p:spTgt spid="88985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9859">
                                            <p:txEl>
                                              <p:pRg st="2" end="2"/>
                                            </p:txEl>
                                          </p:spTgt>
                                        </p:tgtEl>
                                        <p:attrNameLst>
                                          <p:attrName>style.visibility</p:attrName>
                                        </p:attrNameLst>
                                      </p:cBhvr>
                                      <p:to>
                                        <p:strVal val="visible"/>
                                      </p:to>
                                    </p:set>
                                    <p:animEffect transition="in" filter="wipe(left)">
                                      <p:cBhvr>
                                        <p:cTn id="17" dur="500"/>
                                        <p:tgtEl>
                                          <p:spTgt spid="889859">
                                            <p:txEl>
                                              <p:pRg st="2" end="2"/>
                                            </p:txEl>
                                          </p:spTgt>
                                        </p:tgtEl>
                                      </p:cBhvr>
                                    </p:animEffect>
                                  </p:childTnLst>
                                  <p:subTnLst>
                                    <p:animClr clrSpc="rgb" dir="cw">
                                      <p:cBhvr override="childStyle">
                                        <p:cTn dur="1" fill="hold" display="0" masterRel="nextClick" afterEffect="1"/>
                                        <p:tgtEl>
                                          <p:spTgt spid="88985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59"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简单移动平均法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simple moving average</a:t>
            </a:r>
            <a:r>
              <a:rPr lang="en-US" altLang="zh-CN" sz="3600" smtClean="0">
                <a:solidFill>
                  <a:schemeClr val="hlink"/>
                </a:solidFill>
                <a:latin typeface="Arial" panose="020B0604020202020204" pitchFamily="34" charset="0"/>
              </a:rPr>
              <a:t>) </a:t>
            </a:r>
          </a:p>
        </p:txBody>
      </p:sp>
      <p:sp>
        <p:nvSpPr>
          <p:cNvPr id="891907" name="Rectangle 3"/>
          <p:cNvSpPr>
            <a:spLocks noGrp="1" noChangeArrowheads="1"/>
          </p:cNvSpPr>
          <p:nvPr>
            <p:ph type="body" idx="1"/>
          </p:nvPr>
        </p:nvSpPr>
        <p:spPr>
          <a:xfrm>
            <a:off x="381000" y="1676400"/>
            <a:ext cx="8458200" cy="4495800"/>
          </a:xfrm>
        </p:spPr>
        <p:txBody>
          <a:bodyPr/>
          <a:lstStyle/>
          <a:p>
            <a:pPr marL="609600" indent="-609600" algn="just">
              <a:spcBef>
                <a:spcPct val="33000"/>
              </a:spcBef>
              <a:buFontTx/>
              <a:buAutoNum type="arabicPeriod"/>
              <a:defRPr/>
            </a:pPr>
            <a:r>
              <a:rPr lang="zh-CN" altLang="en-US" sz="2800" smtClean="0"/>
              <a:t>将最近</a:t>
            </a:r>
            <a:r>
              <a:rPr lang="en-US" altLang="zh-CN" sz="2800" i="1" smtClean="0">
                <a:latin typeface="Times New Roman" panose="02020603050405020304" pitchFamily="18" charset="0"/>
              </a:rPr>
              <a:t>k</a:t>
            </a:r>
            <a:r>
              <a:rPr lang="zh-CN" altLang="en-US" sz="2800" smtClean="0">
                <a:latin typeface="Times New Roman" panose="02020603050405020304" pitchFamily="18" charset="0"/>
              </a:rPr>
              <a:t>期数据平均作为下一期的预测值</a:t>
            </a:r>
            <a:r>
              <a:rPr lang="zh-CN" altLang="en-US" sz="2800" smtClean="0"/>
              <a:t> </a:t>
            </a:r>
          </a:p>
          <a:p>
            <a:pPr marL="609600" indent="-609600" algn="just">
              <a:spcBef>
                <a:spcPct val="33000"/>
              </a:spcBef>
              <a:buFontTx/>
              <a:buAutoNum type="arabicPeriod"/>
              <a:defRPr/>
            </a:pPr>
            <a:r>
              <a:rPr lang="zh-CN" altLang="en-US" sz="2800" smtClean="0"/>
              <a:t>设</a:t>
            </a:r>
            <a:r>
              <a:rPr lang="zh-CN" altLang="en-US" sz="2800" smtClean="0">
                <a:latin typeface="Times New Roman" panose="02020603050405020304" pitchFamily="18" charset="0"/>
              </a:rPr>
              <a:t>移动间隔为</a:t>
            </a:r>
            <a:r>
              <a:rPr lang="en-US" altLang="zh-CN" sz="2800" i="1" smtClean="0">
                <a:latin typeface="Times New Roman" panose="02020603050405020304" pitchFamily="18" charset="0"/>
              </a:rPr>
              <a:t>k</a:t>
            </a:r>
            <a:r>
              <a:rPr lang="en-US" altLang="zh-CN" sz="2800" smtClean="0"/>
              <a:t> (1&lt;</a:t>
            </a:r>
            <a:r>
              <a:rPr lang="en-US" altLang="zh-CN" sz="2800" i="1" smtClean="0">
                <a:latin typeface="Times New Roman" panose="02020603050405020304" pitchFamily="18" charset="0"/>
              </a:rPr>
              <a:t>k</a:t>
            </a:r>
            <a:r>
              <a:rPr lang="en-US" altLang="zh-CN" sz="2800" smtClean="0"/>
              <a:t>&lt;</a:t>
            </a:r>
            <a:r>
              <a:rPr lang="en-US" altLang="zh-CN" sz="2800" i="1" smtClean="0">
                <a:latin typeface="Times New Roman" panose="02020603050405020304" pitchFamily="18" charset="0"/>
              </a:rPr>
              <a:t>t</a:t>
            </a:r>
            <a:r>
              <a:rPr lang="en-US" altLang="zh-CN" sz="2800" smtClean="0"/>
              <a:t>)</a:t>
            </a:r>
            <a:r>
              <a:rPr lang="zh-CN" altLang="en-US" sz="2800" smtClean="0">
                <a:latin typeface="Times New Roman" panose="02020603050405020304" pitchFamily="18" charset="0"/>
              </a:rPr>
              <a:t>，则</a:t>
            </a:r>
            <a:r>
              <a:rPr lang="en-US" altLang="zh-CN" sz="2800" i="1" smtClean="0">
                <a:latin typeface="Times New Roman" panose="02020603050405020304" pitchFamily="18" charset="0"/>
              </a:rPr>
              <a:t>t</a:t>
            </a:r>
            <a:r>
              <a:rPr lang="zh-CN" altLang="en-US" sz="2800" smtClean="0">
                <a:latin typeface="Times New Roman" panose="02020603050405020304" pitchFamily="18" charset="0"/>
              </a:rPr>
              <a:t>期的</a:t>
            </a:r>
            <a:r>
              <a:rPr lang="zh-CN" altLang="en-US" sz="2800" b="1" i="1" smtClean="0">
                <a:solidFill>
                  <a:srgbClr val="FFFF91"/>
                </a:solidFill>
                <a:latin typeface="Times New Roman" panose="02020603050405020304" pitchFamily="18" charset="0"/>
              </a:rPr>
              <a:t>移动平均值</a:t>
            </a:r>
            <a:r>
              <a:rPr lang="zh-CN" altLang="en-US" sz="2800" smtClean="0">
                <a:latin typeface="Times New Roman" panose="02020603050405020304" pitchFamily="18" charset="0"/>
              </a:rPr>
              <a:t>为 </a:t>
            </a:r>
          </a:p>
          <a:p>
            <a:pPr marL="609600" indent="-609600" algn="just">
              <a:spcBef>
                <a:spcPct val="33000"/>
              </a:spcBef>
              <a:buFontTx/>
              <a:buAutoNum type="arabicPeriod"/>
              <a:defRPr/>
            </a:pPr>
            <a:endParaRPr lang="zh-CN" altLang="en-US" sz="2800" smtClean="0">
              <a:latin typeface="Times New Roman" panose="02020603050405020304" pitchFamily="18" charset="0"/>
            </a:endParaRPr>
          </a:p>
          <a:p>
            <a:pPr marL="609600" indent="-609600" algn="just">
              <a:spcBef>
                <a:spcPct val="33000"/>
              </a:spcBef>
              <a:buFontTx/>
              <a:buAutoNum type="arabicPeriod"/>
              <a:defRPr/>
            </a:pPr>
            <a:r>
              <a:rPr lang="zh-CN" altLang="en-US" sz="2800" smtClean="0"/>
              <a:t> </a:t>
            </a:r>
            <a:r>
              <a:rPr lang="en-US" altLang="zh-CN" sz="2800" i="1" smtClean="0">
                <a:latin typeface="Times New Roman" panose="02020603050405020304" pitchFamily="18" charset="0"/>
              </a:rPr>
              <a:t>t</a:t>
            </a:r>
            <a:r>
              <a:rPr lang="en-US" altLang="zh-CN" sz="2800" smtClean="0"/>
              <a:t>+</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期的简单移动平均</a:t>
            </a:r>
            <a:r>
              <a:rPr lang="zh-CN" altLang="en-US" sz="2800" b="1" i="1" smtClean="0">
                <a:solidFill>
                  <a:srgbClr val="FFFF91"/>
                </a:solidFill>
                <a:latin typeface="Times New Roman" panose="02020603050405020304" pitchFamily="18" charset="0"/>
              </a:rPr>
              <a:t>预测值</a:t>
            </a:r>
            <a:r>
              <a:rPr lang="zh-CN" altLang="en-US" sz="2800" smtClean="0">
                <a:latin typeface="Times New Roman" panose="02020603050405020304" pitchFamily="18" charset="0"/>
              </a:rPr>
              <a:t>为</a:t>
            </a:r>
          </a:p>
          <a:p>
            <a:pPr marL="609600" indent="-609600" algn="just">
              <a:spcBef>
                <a:spcPct val="33000"/>
              </a:spcBef>
              <a:buFontTx/>
              <a:buAutoNum type="arabicPeriod"/>
              <a:defRPr/>
            </a:pPr>
            <a:endParaRPr lang="zh-CN" altLang="en-US" sz="2800" smtClean="0">
              <a:latin typeface="Times New Roman" panose="02020603050405020304" pitchFamily="18" charset="0"/>
            </a:endParaRPr>
          </a:p>
          <a:p>
            <a:pPr marL="609600" indent="-609600" algn="just">
              <a:spcBef>
                <a:spcPct val="33000"/>
              </a:spcBef>
              <a:buFontTx/>
              <a:buAutoNum type="arabicPeriod"/>
              <a:defRPr/>
            </a:pPr>
            <a:r>
              <a:rPr lang="zh-CN" altLang="en-US" sz="2800" smtClean="0"/>
              <a:t>预测误差用均方误差</a:t>
            </a:r>
            <a:r>
              <a:rPr lang="en-US" altLang="zh-CN" sz="2800" smtClean="0">
                <a:solidFill>
                  <a:srgbClr val="FFFF91"/>
                </a:solidFill>
              </a:rPr>
              <a:t>(</a:t>
            </a:r>
            <a:r>
              <a:rPr lang="en-US" altLang="zh-CN" sz="2800" i="1" smtClean="0">
                <a:solidFill>
                  <a:srgbClr val="FFFF91"/>
                </a:solidFill>
              </a:rPr>
              <a:t>MSE</a:t>
            </a:r>
            <a:r>
              <a:rPr lang="en-US" altLang="zh-CN" sz="2800" smtClean="0">
                <a:solidFill>
                  <a:srgbClr val="FFFF91"/>
                </a:solidFill>
              </a:rPr>
              <a:t>)</a:t>
            </a:r>
            <a:r>
              <a:rPr lang="en-US" altLang="zh-CN" sz="2800" i="1" smtClean="0"/>
              <a:t> </a:t>
            </a:r>
            <a:r>
              <a:rPr lang="zh-CN" altLang="en-US" sz="2800" smtClean="0"/>
              <a:t>来衡量 </a:t>
            </a:r>
          </a:p>
        </p:txBody>
      </p:sp>
      <p:graphicFrame>
        <p:nvGraphicFramePr>
          <p:cNvPr id="82948" name="Object 4"/>
          <p:cNvGraphicFramePr>
            <a:graphicFrameLocks noChangeAspect="1"/>
          </p:cNvGraphicFramePr>
          <p:nvPr/>
        </p:nvGraphicFramePr>
        <p:xfrm>
          <a:off x="1905000" y="2636838"/>
          <a:ext cx="4343400" cy="865187"/>
        </p:xfrm>
        <a:graphic>
          <a:graphicData uri="http://schemas.openxmlformats.org/presentationml/2006/ole">
            <mc:AlternateContent xmlns:mc="http://schemas.openxmlformats.org/markup-compatibility/2006">
              <mc:Choice xmlns:v="urn:schemas-microsoft-com:vml" Requires="v">
                <p:oleObj spid="_x0000_s82951" r:id="rId4" imgW="1950833" imgH="381063" progId="Equation.3">
                  <p:embed/>
                </p:oleObj>
              </mc:Choice>
              <mc:Fallback>
                <p:oleObj r:id="rId4" imgW="1950833" imgH="38106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636838"/>
                        <a:ext cx="4343400" cy="8651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49" name="Object 6"/>
          <p:cNvGraphicFramePr>
            <a:graphicFrameLocks noChangeAspect="1"/>
          </p:cNvGraphicFramePr>
          <p:nvPr/>
        </p:nvGraphicFramePr>
        <p:xfrm>
          <a:off x="1828800" y="3860800"/>
          <a:ext cx="4495800" cy="755650"/>
        </p:xfrm>
        <a:graphic>
          <a:graphicData uri="http://schemas.openxmlformats.org/presentationml/2006/ole">
            <mc:AlternateContent xmlns:mc="http://schemas.openxmlformats.org/markup-compatibility/2006">
              <mc:Choice xmlns:v="urn:schemas-microsoft-com:vml" Requires="v">
                <p:oleObj spid="_x0000_s82952" r:id="rId6" imgW="2423264" imgH="388462" progId="Equation.3">
                  <p:embed/>
                </p:oleObj>
              </mc:Choice>
              <mc:Fallback>
                <p:oleObj r:id="rId6" imgW="2423264" imgH="38846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860800"/>
                        <a:ext cx="4495800" cy="7556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0" name="Object 8"/>
          <p:cNvGraphicFramePr>
            <a:graphicFrameLocks noChangeAspect="1"/>
          </p:cNvGraphicFramePr>
          <p:nvPr/>
        </p:nvGraphicFramePr>
        <p:xfrm>
          <a:off x="1790700" y="4941888"/>
          <a:ext cx="4652963" cy="1317625"/>
        </p:xfrm>
        <a:graphic>
          <a:graphicData uri="http://schemas.openxmlformats.org/presentationml/2006/ole">
            <mc:AlternateContent xmlns:mc="http://schemas.openxmlformats.org/markup-compatibility/2006">
              <mc:Choice xmlns:v="urn:schemas-microsoft-com:vml" Requires="v">
                <p:oleObj spid="_x0000_s82953" name="Equation" r:id="rId8" imgW="2179158" imgH="609768" progId="Equation.3">
                  <p:embed/>
                </p:oleObj>
              </mc:Choice>
              <mc:Fallback>
                <p:oleObj name="Equation" r:id="rId8" imgW="2179158" imgH="609768"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4941888"/>
                        <a:ext cx="4652963" cy="13176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1828800" y="260350"/>
            <a:ext cx="7010400" cy="1111250"/>
          </a:xfrm>
        </p:spPr>
        <p:txBody>
          <a:bodyPr/>
          <a:lstStyle/>
          <a:p>
            <a:pPr>
              <a:defRPr/>
            </a:pPr>
            <a:r>
              <a:rPr lang="zh-CN" altLang="en-US" sz="4000" smtClean="0">
                <a:latin typeface="Arial" panose="020B0604020202020204" pitchFamily="34" charset="0"/>
              </a:rPr>
              <a:t>简单移动平均法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特点</a:t>
            </a:r>
            <a:r>
              <a:rPr lang="en-US" altLang="zh-CN" sz="3600" smtClean="0">
                <a:solidFill>
                  <a:schemeClr val="hlink"/>
                </a:solidFill>
                <a:latin typeface="Arial" panose="020B0604020202020204" pitchFamily="34" charset="0"/>
              </a:rPr>
              <a:t>) </a:t>
            </a:r>
          </a:p>
        </p:txBody>
      </p:sp>
      <p:sp>
        <p:nvSpPr>
          <p:cNvPr id="893955" name="Rectangle 3"/>
          <p:cNvSpPr>
            <a:spLocks noGrp="1" noChangeArrowheads="1"/>
          </p:cNvSpPr>
          <p:nvPr>
            <p:ph type="body" idx="1"/>
          </p:nvPr>
        </p:nvSpPr>
        <p:spPr>
          <a:xfrm>
            <a:off x="533400" y="1700213"/>
            <a:ext cx="8153400" cy="4471987"/>
          </a:xfrm>
        </p:spPr>
        <p:txBody>
          <a:bodyPr/>
          <a:lstStyle/>
          <a:p>
            <a:pPr marL="609600" indent="-609600" algn="just">
              <a:lnSpc>
                <a:spcPct val="90000"/>
              </a:lnSpc>
              <a:spcBef>
                <a:spcPct val="33000"/>
              </a:spcBef>
              <a:buFontTx/>
              <a:buAutoNum type="arabicPeriod"/>
              <a:defRPr/>
            </a:pPr>
            <a:r>
              <a:rPr lang="zh-CN" altLang="en-US" smtClean="0"/>
              <a:t>将每个观察值都给予相同的权数 </a:t>
            </a:r>
          </a:p>
          <a:p>
            <a:pPr marL="609600" indent="-609600" algn="just">
              <a:lnSpc>
                <a:spcPct val="90000"/>
              </a:lnSpc>
              <a:spcBef>
                <a:spcPct val="33000"/>
              </a:spcBef>
              <a:buFontTx/>
              <a:buAutoNum type="arabicPeriod"/>
              <a:defRPr/>
            </a:pPr>
            <a:r>
              <a:rPr lang="zh-CN" altLang="en-US" smtClean="0"/>
              <a:t>只使用最近期的数据，在每次计算移动平均值时，移动的间隔都为</a:t>
            </a:r>
            <a:r>
              <a:rPr lang="en-US" altLang="zh-CN" i="1" smtClean="0"/>
              <a:t>k</a:t>
            </a:r>
            <a:endParaRPr lang="en-US" altLang="zh-CN" smtClean="0"/>
          </a:p>
          <a:p>
            <a:pPr marL="609600" indent="-609600" algn="just">
              <a:lnSpc>
                <a:spcPct val="90000"/>
              </a:lnSpc>
              <a:spcBef>
                <a:spcPct val="33000"/>
              </a:spcBef>
              <a:buFontTx/>
              <a:buAutoNum type="arabicPeriod"/>
              <a:defRPr/>
            </a:pPr>
            <a:r>
              <a:rPr lang="zh-CN" altLang="en-US" smtClean="0"/>
              <a:t>主要适合对较为平稳的序列进行预测</a:t>
            </a:r>
          </a:p>
          <a:p>
            <a:pPr marL="609600" indent="-609600" algn="just">
              <a:lnSpc>
                <a:spcPct val="90000"/>
              </a:lnSpc>
              <a:spcBef>
                <a:spcPct val="33000"/>
              </a:spcBef>
              <a:buFontTx/>
              <a:buAutoNum type="arabicPeriod"/>
              <a:defRPr/>
            </a:pPr>
            <a:r>
              <a:rPr lang="zh-CN" altLang="en-US" smtClean="0"/>
              <a:t>对于同一个时间序列，采用不同的移动步长预测的准确性是不同的</a:t>
            </a:r>
          </a:p>
          <a:p>
            <a:pPr marL="1219200" lvl="1" indent="-533400" algn="just">
              <a:lnSpc>
                <a:spcPct val="90000"/>
              </a:lnSpc>
              <a:spcBef>
                <a:spcPct val="33000"/>
              </a:spcBef>
              <a:defRPr/>
            </a:pPr>
            <a:r>
              <a:rPr lang="zh-CN" altLang="en-US" smtClean="0"/>
              <a:t>选择移动步长时，可通过试验的办法，选择一个使均方误差达到最小的移动步长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3955">
                                            <p:txEl>
                                              <p:pRg st="0" end="0"/>
                                            </p:txEl>
                                          </p:spTgt>
                                        </p:tgtEl>
                                        <p:attrNameLst>
                                          <p:attrName>style.visibility</p:attrName>
                                        </p:attrNameLst>
                                      </p:cBhvr>
                                      <p:to>
                                        <p:strVal val="visible"/>
                                      </p:to>
                                    </p:set>
                                    <p:animEffect transition="in" filter="wipe(left)">
                                      <p:cBhvr>
                                        <p:cTn id="7" dur="500"/>
                                        <p:tgtEl>
                                          <p:spTgt spid="893955">
                                            <p:txEl>
                                              <p:pRg st="0" end="0"/>
                                            </p:txEl>
                                          </p:spTgt>
                                        </p:tgtEl>
                                      </p:cBhvr>
                                    </p:animEffect>
                                  </p:childTnLst>
                                  <p:subTnLst>
                                    <p:animClr clrSpc="rgb" dir="cw">
                                      <p:cBhvr override="childStyle">
                                        <p:cTn dur="1" fill="hold" display="0" masterRel="nextClick" afterEffect="1"/>
                                        <p:tgtEl>
                                          <p:spTgt spid="89395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3955">
                                            <p:txEl>
                                              <p:pRg st="1" end="1"/>
                                            </p:txEl>
                                          </p:spTgt>
                                        </p:tgtEl>
                                        <p:attrNameLst>
                                          <p:attrName>style.visibility</p:attrName>
                                        </p:attrNameLst>
                                      </p:cBhvr>
                                      <p:to>
                                        <p:strVal val="visible"/>
                                      </p:to>
                                    </p:set>
                                    <p:animEffect transition="in" filter="wipe(left)">
                                      <p:cBhvr>
                                        <p:cTn id="12" dur="500"/>
                                        <p:tgtEl>
                                          <p:spTgt spid="893955">
                                            <p:txEl>
                                              <p:pRg st="1" end="1"/>
                                            </p:txEl>
                                          </p:spTgt>
                                        </p:tgtEl>
                                      </p:cBhvr>
                                    </p:animEffect>
                                  </p:childTnLst>
                                  <p:subTnLst>
                                    <p:animClr clrSpc="rgb" dir="cw">
                                      <p:cBhvr override="childStyle">
                                        <p:cTn dur="1" fill="hold" display="0" masterRel="nextClick" afterEffect="1"/>
                                        <p:tgtEl>
                                          <p:spTgt spid="89395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3955">
                                            <p:txEl>
                                              <p:pRg st="2" end="2"/>
                                            </p:txEl>
                                          </p:spTgt>
                                        </p:tgtEl>
                                        <p:attrNameLst>
                                          <p:attrName>style.visibility</p:attrName>
                                        </p:attrNameLst>
                                      </p:cBhvr>
                                      <p:to>
                                        <p:strVal val="visible"/>
                                      </p:to>
                                    </p:set>
                                    <p:animEffect transition="in" filter="wipe(left)">
                                      <p:cBhvr>
                                        <p:cTn id="17" dur="500"/>
                                        <p:tgtEl>
                                          <p:spTgt spid="893955">
                                            <p:txEl>
                                              <p:pRg st="2" end="2"/>
                                            </p:txEl>
                                          </p:spTgt>
                                        </p:tgtEl>
                                      </p:cBhvr>
                                    </p:animEffect>
                                  </p:childTnLst>
                                  <p:subTnLst>
                                    <p:animClr clrSpc="rgb" dir="cw">
                                      <p:cBhvr override="childStyle">
                                        <p:cTn dur="1" fill="hold" display="0" masterRel="nextClick" afterEffect="1"/>
                                        <p:tgtEl>
                                          <p:spTgt spid="89395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3955">
                                            <p:txEl>
                                              <p:pRg st="3" end="3"/>
                                            </p:txEl>
                                          </p:spTgt>
                                        </p:tgtEl>
                                        <p:attrNameLst>
                                          <p:attrName>style.visibility</p:attrName>
                                        </p:attrNameLst>
                                      </p:cBhvr>
                                      <p:to>
                                        <p:strVal val="visible"/>
                                      </p:to>
                                    </p:set>
                                    <p:animEffect transition="in" filter="wipe(left)">
                                      <p:cBhvr>
                                        <p:cTn id="22" dur="500"/>
                                        <p:tgtEl>
                                          <p:spTgt spid="893955">
                                            <p:txEl>
                                              <p:pRg st="3" end="3"/>
                                            </p:txEl>
                                          </p:spTgt>
                                        </p:tgtEl>
                                      </p:cBhvr>
                                    </p:animEffect>
                                  </p:childTnLst>
                                  <p:subTnLst>
                                    <p:animClr clrSpc="rgb" dir="cw">
                                      <p:cBhvr override="childStyle">
                                        <p:cTn dur="1" fill="hold" display="0" masterRel="nextClick" afterEffect="1"/>
                                        <p:tgtEl>
                                          <p:spTgt spid="893955">
                                            <p:txEl>
                                              <p:pRg st="3" end="3"/>
                                            </p:txEl>
                                          </p:spTgt>
                                        </p:tgtEl>
                                        <p:attrNameLst>
                                          <p:attrName>ppt_c</p:attrName>
                                        </p:attrNameLst>
                                      </p:cBhvr>
                                      <p:to>
                                        <a:schemeClr val="folHlink"/>
                                      </p:to>
                                    </p:animClr>
                                  </p:subTnLst>
                                </p:cTn>
                              </p:par>
                              <p:par>
                                <p:cTn id="23" presetID="22" presetClass="entr" presetSubtype="8" fill="hold" grpId="0" nodeType="withEffect">
                                  <p:stCondLst>
                                    <p:cond delay="0"/>
                                  </p:stCondLst>
                                  <p:childTnLst>
                                    <p:set>
                                      <p:cBhvr>
                                        <p:cTn id="24" dur="1" fill="hold">
                                          <p:stCondLst>
                                            <p:cond delay="0"/>
                                          </p:stCondLst>
                                        </p:cTn>
                                        <p:tgtEl>
                                          <p:spTgt spid="893955">
                                            <p:txEl>
                                              <p:pRg st="4" end="4"/>
                                            </p:txEl>
                                          </p:spTgt>
                                        </p:tgtEl>
                                        <p:attrNameLst>
                                          <p:attrName>style.visibility</p:attrName>
                                        </p:attrNameLst>
                                      </p:cBhvr>
                                      <p:to>
                                        <p:strVal val="visible"/>
                                      </p:to>
                                    </p:set>
                                    <p:animEffect transition="in" filter="wipe(left)">
                                      <p:cBhvr>
                                        <p:cTn id="25" dur="500"/>
                                        <p:tgtEl>
                                          <p:spTgt spid="893955">
                                            <p:txEl>
                                              <p:pRg st="4" end="4"/>
                                            </p:txEl>
                                          </p:spTgt>
                                        </p:tgtEl>
                                      </p:cBhvr>
                                    </p:animEffect>
                                  </p:childTnLst>
                                  <p:subTnLst>
                                    <p:animClr clrSpc="rgb" dir="cw">
                                      <p:cBhvr override="childStyle">
                                        <p:cTn dur="1" fill="hold" display="0" masterRel="nextClick" afterEffect="1"/>
                                        <p:tgtEl>
                                          <p:spTgt spid="89395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简单移动平均法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 </a:t>
            </a:r>
          </a:p>
        </p:txBody>
      </p:sp>
      <p:sp>
        <p:nvSpPr>
          <p:cNvPr id="898051" name="Rectangle 3"/>
          <p:cNvSpPr>
            <a:spLocks noGrp="1" noChangeArrowheads="1"/>
          </p:cNvSpPr>
          <p:nvPr>
            <p:ph type="body" idx="1"/>
          </p:nvPr>
        </p:nvSpPr>
        <p:spPr>
          <a:xfrm>
            <a:off x="395288" y="1700213"/>
            <a:ext cx="2736850" cy="4321175"/>
          </a:xfrm>
          <a:ln w="12700">
            <a:solidFill>
              <a:schemeClr val="tx2"/>
            </a:solidFill>
            <a:miter lim="800000"/>
            <a:headEnd/>
            <a:tailEnd/>
          </a:ln>
        </p:spPr>
        <p:txBody>
          <a:bodyPr/>
          <a:lstStyle/>
          <a:p>
            <a:pPr marL="0" indent="0" algn="just">
              <a:lnSpc>
                <a:spcPct val="90000"/>
              </a:lnSpc>
              <a:spcBef>
                <a:spcPct val="33000"/>
              </a:spcBef>
              <a:defRPr/>
            </a:pPr>
            <a:r>
              <a:rPr lang="en-US" altLang="zh-CN" sz="2600" b="1" dirty="0" smtClean="0">
                <a:solidFill>
                  <a:srgbClr val="FFFF91"/>
                </a:solidFill>
              </a:rPr>
              <a:t>【</a:t>
            </a:r>
            <a:r>
              <a:rPr lang="zh-CN" altLang="en-US" sz="2600" b="1" dirty="0" smtClean="0">
                <a:solidFill>
                  <a:srgbClr val="FFFF91"/>
                </a:solidFill>
              </a:rPr>
              <a:t>例</a:t>
            </a:r>
            <a:r>
              <a:rPr lang="en-US" altLang="zh-CN" sz="2600" b="1" dirty="0" smtClean="0">
                <a:solidFill>
                  <a:srgbClr val="FFFF91"/>
                </a:solidFill>
              </a:rPr>
              <a:t>】</a:t>
            </a:r>
            <a:r>
              <a:rPr lang="zh-CN" altLang="zh-CN" sz="2600" dirty="0" smtClean="0"/>
              <a:t>根据</a:t>
            </a:r>
            <a:r>
              <a:rPr lang="zh-CN" altLang="zh-CN" sz="2600" dirty="0"/>
              <a:t>表</a:t>
            </a:r>
            <a:r>
              <a:rPr lang="en-US" altLang="zh-CN" sz="2600" dirty="0"/>
              <a:t>13</a:t>
            </a:r>
            <a:r>
              <a:rPr lang="zh-CN" altLang="zh-CN" sz="2600" dirty="0"/>
              <a:t>—</a:t>
            </a:r>
            <a:r>
              <a:rPr lang="en-US" altLang="zh-CN" sz="2600" dirty="0"/>
              <a:t>1</a:t>
            </a:r>
            <a:r>
              <a:rPr lang="zh-CN" altLang="zh-CN" sz="2600" dirty="0"/>
              <a:t>中的居民消费价格指数数据，分别取移动</a:t>
            </a:r>
            <a:r>
              <a:rPr lang="zh-CN" altLang="zh-CN" sz="2600" dirty="0" smtClean="0"/>
              <a:t>间隔</a:t>
            </a:r>
            <a:r>
              <a:rPr lang="en-US" altLang="zh-CN" sz="2600" dirty="0" smtClean="0"/>
              <a:t>k=3</a:t>
            </a:r>
            <a:r>
              <a:rPr lang="zh-CN" altLang="en-US" sz="2600" dirty="0" smtClean="0"/>
              <a:t>和</a:t>
            </a:r>
            <a:r>
              <a:rPr lang="en-US" altLang="zh-CN" sz="2600" dirty="0" smtClean="0"/>
              <a:t>k=5</a:t>
            </a:r>
            <a:r>
              <a:rPr lang="zh-CN" altLang="zh-CN" sz="2600" dirty="0" smtClean="0"/>
              <a:t>预测</a:t>
            </a:r>
            <a:r>
              <a:rPr lang="zh-CN" altLang="zh-CN" sz="2600" dirty="0"/>
              <a:t>历史各年份和</a:t>
            </a:r>
            <a:r>
              <a:rPr lang="en-US" altLang="zh-CN" sz="2600" dirty="0"/>
              <a:t>2014</a:t>
            </a:r>
            <a:r>
              <a:rPr lang="zh-CN" altLang="zh-CN" sz="2600" dirty="0"/>
              <a:t>年的居民消费价格指数，计算出预测误差，并将原序列和预测后的序列绘制成图形进行比较</a:t>
            </a:r>
            <a:endParaRPr lang="zh-CN" altLang="en-US" sz="2600" dirty="0"/>
          </a:p>
        </p:txBody>
      </p:sp>
      <p:pic>
        <p:nvPicPr>
          <p:cNvPr id="87044" name="图片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00213"/>
            <a:ext cx="55626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896002"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简单移动平均法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 </a:t>
            </a:r>
          </a:p>
        </p:txBody>
      </p:sp>
      <p:pic>
        <p:nvPicPr>
          <p:cNvPr id="8909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216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8371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指数平滑平均法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指数平滑法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exponential smoothing</a:t>
            </a:r>
            <a:r>
              <a:rPr lang="en-US" altLang="zh-CN" sz="3600" smtClean="0">
                <a:solidFill>
                  <a:schemeClr val="hlink"/>
                </a:solidFill>
                <a:latin typeface="Arial" panose="020B0604020202020204" pitchFamily="34" charset="0"/>
              </a:rPr>
              <a:t>)</a:t>
            </a:r>
          </a:p>
        </p:txBody>
      </p:sp>
      <p:sp>
        <p:nvSpPr>
          <p:cNvPr id="906243" name="Rectangle 3"/>
          <p:cNvSpPr>
            <a:spLocks noGrp="1" noChangeArrowheads="1"/>
          </p:cNvSpPr>
          <p:nvPr>
            <p:ph type="body" idx="1"/>
          </p:nvPr>
        </p:nvSpPr>
        <p:spPr>
          <a:xfrm>
            <a:off x="381000" y="1700213"/>
            <a:ext cx="8458200" cy="4471987"/>
          </a:xfrm>
        </p:spPr>
        <p:txBody>
          <a:bodyPr/>
          <a:lstStyle/>
          <a:p>
            <a:pPr marL="609600" indent="-609600" algn="just">
              <a:spcBef>
                <a:spcPct val="33000"/>
              </a:spcBef>
              <a:buFontTx/>
              <a:buAutoNum type="arabicPeriod"/>
              <a:defRPr/>
            </a:pPr>
            <a:r>
              <a:rPr lang="zh-CN" altLang="en-US" sz="2800" smtClean="0"/>
              <a:t>是加权平均的一种特殊形式</a:t>
            </a:r>
          </a:p>
          <a:p>
            <a:pPr marL="609600" indent="-609600" algn="just">
              <a:spcBef>
                <a:spcPct val="33000"/>
              </a:spcBef>
              <a:buFontTx/>
              <a:buAutoNum type="arabicPeriod"/>
              <a:defRPr/>
            </a:pPr>
            <a:r>
              <a:rPr lang="zh-CN" altLang="en-US" sz="2800" smtClean="0"/>
              <a:t>对过去的观察值加权平均进行预测的一种方法</a:t>
            </a:r>
          </a:p>
          <a:p>
            <a:pPr marL="609600" indent="-609600" algn="just">
              <a:spcBef>
                <a:spcPct val="33000"/>
              </a:spcBef>
              <a:buFontTx/>
              <a:buAutoNum type="arabicPeriod"/>
              <a:defRPr/>
            </a:pPr>
            <a:r>
              <a:rPr lang="zh-CN" altLang="en-US" sz="2800" smtClean="0"/>
              <a:t>观察值时间越远，其权数也跟着呈现指数的下降，因而称为指数平滑</a:t>
            </a:r>
          </a:p>
          <a:p>
            <a:pPr marL="609600" indent="-609600" algn="just">
              <a:spcBef>
                <a:spcPct val="33000"/>
              </a:spcBef>
              <a:buFontTx/>
              <a:buAutoNum type="arabicPeriod"/>
              <a:defRPr/>
            </a:pPr>
            <a:r>
              <a:rPr lang="zh-CN" altLang="en-US" sz="2800" smtClean="0"/>
              <a:t>有一次指数平滑、二次指数平滑、三次指数平滑等 </a:t>
            </a:r>
          </a:p>
          <a:p>
            <a:pPr marL="609600" indent="-609600" algn="just">
              <a:spcBef>
                <a:spcPct val="33000"/>
              </a:spcBef>
              <a:buFontTx/>
              <a:buAutoNum type="arabicPeriod"/>
              <a:defRPr/>
            </a:pPr>
            <a:r>
              <a:rPr lang="zh-CN" altLang="en-US" sz="2800" smtClean="0"/>
              <a:t>一次指数平滑法也可用于对时间序列进行修匀，以消除随机波动，找出序列的变化趋势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6243">
                                            <p:txEl>
                                              <p:pRg st="0" end="0"/>
                                            </p:txEl>
                                          </p:spTgt>
                                        </p:tgtEl>
                                        <p:attrNameLst>
                                          <p:attrName>style.visibility</p:attrName>
                                        </p:attrNameLst>
                                      </p:cBhvr>
                                      <p:to>
                                        <p:strVal val="visible"/>
                                      </p:to>
                                    </p:set>
                                    <p:animEffect transition="in" filter="wipe(left)">
                                      <p:cBhvr>
                                        <p:cTn id="7" dur="500"/>
                                        <p:tgtEl>
                                          <p:spTgt spid="906243">
                                            <p:txEl>
                                              <p:pRg st="0" end="0"/>
                                            </p:txEl>
                                          </p:spTgt>
                                        </p:tgtEl>
                                      </p:cBhvr>
                                    </p:animEffect>
                                  </p:childTnLst>
                                  <p:subTnLst>
                                    <p:animClr clrSpc="rgb" dir="cw">
                                      <p:cBhvr override="childStyle">
                                        <p:cTn dur="1" fill="hold" display="0" masterRel="nextClick" afterEffect="1"/>
                                        <p:tgtEl>
                                          <p:spTgt spid="9062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6243">
                                            <p:txEl>
                                              <p:pRg st="1" end="1"/>
                                            </p:txEl>
                                          </p:spTgt>
                                        </p:tgtEl>
                                        <p:attrNameLst>
                                          <p:attrName>style.visibility</p:attrName>
                                        </p:attrNameLst>
                                      </p:cBhvr>
                                      <p:to>
                                        <p:strVal val="visible"/>
                                      </p:to>
                                    </p:set>
                                    <p:animEffect transition="in" filter="wipe(left)">
                                      <p:cBhvr>
                                        <p:cTn id="12" dur="500"/>
                                        <p:tgtEl>
                                          <p:spTgt spid="906243">
                                            <p:txEl>
                                              <p:pRg st="1" end="1"/>
                                            </p:txEl>
                                          </p:spTgt>
                                        </p:tgtEl>
                                      </p:cBhvr>
                                    </p:animEffect>
                                  </p:childTnLst>
                                  <p:subTnLst>
                                    <p:animClr clrSpc="rgb" dir="cw">
                                      <p:cBhvr override="childStyle">
                                        <p:cTn dur="1" fill="hold" display="0" masterRel="nextClick" afterEffect="1"/>
                                        <p:tgtEl>
                                          <p:spTgt spid="9062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6243">
                                            <p:txEl>
                                              <p:pRg st="2" end="2"/>
                                            </p:txEl>
                                          </p:spTgt>
                                        </p:tgtEl>
                                        <p:attrNameLst>
                                          <p:attrName>style.visibility</p:attrName>
                                        </p:attrNameLst>
                                      </p:cBhvr>
                                      <p:to>
                                        <p:strVal val="visible"/>
                                      </p:to>
                                    </p:set>
                                    <p:animEffect transition="in" filter="wipe(left)">
                                      <p:cBhvr>
                                        <p:cTn id="17" dur="500"/>
                                        <p:tgtEl>
                                          <p:spTgt spid="906243">
                                            <p:txEl>
                                              <p:pRg st="2" end="2"/>
                                            </p:txEl>
                                          </p:spTgt>
                                        </p:tgtEl>
                                      </p:cBhvr>
                                    </p:animEffect>
                                  </p:childTnLst>
                                  <p:subTnLst>
                                    <p:animClr clrSpc="rgb" dir="cw">
                                      <p:cBhvr override="childStyle">
                                        <p:cTn dur="1" fill="hold" display="0" masterRel="nextClick" afterEffect="1"/>
                                        <p:tgtEl>
                                          <p:spTgt spid="90624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6243">
                                            <p:txEl>
                                              <p:pRg st="3" end="3"/>
                                            </p:txEl>
                                          </p:spTgt>
                                        </p:tgtEl>
                                        <p:attrNameLst>
                                          <p:attrName>style.visibility</p:attrName>
                                        </p:attrNameLst>
                                      </p:cBhvr>
                                      <p:to>
                                        <p:strVal val="visible"/>
                                      </p:to>
                                    </p:set>
                                    <p:animEffect transition="in" filter="wipe(left)">
                                      <p:cBhvr>
                                        <p:cTn id="22" dur="500"/>
                                        <p:tgtEl>
                                          <p:spTgt spid="906243">
                                            <p:txEl>
                                              <p:pRg st="3" end="3"/>
                                            </p:txEl>
                                          </p:spTgt>
                                        </p:tgtEl>
                                      </p:cBhvr>
                                    </p:animEffect>
                                  </p:childTnLst>
                                  <p:subTnLst>
                                    <p:animClr clrSpc="rgb" dir="cw">
                                      <p:cBhvr override="childStyle">
                                        <p:cTn dur="1" fill="hold" display="0" masterRel="nextClick" afterEffect="1"/>
                                        <p:tgtEl>
                                          <p:spTgt spid="906243">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6243">
                                            <p:txEl>
                                              <p:pRg st="4" end="4"/>
                                            </p:txEl>
                                          </p:spTgt>
                                        </p:tgtEl>
                                        <p:attrNameLst>
                                          <p:attrName>style.visibility</p:attrName>
                                        </p:attrNameLst>
                                      </p:cBhvr>
                                      <p:to>
                                        <p:strVal val="visible"/>
                                      </p:to>
                                    </p:set>
                                    <p:animEffect transition="in" filter="wipe(left)">
                                      <p:cBhvr>
                                        <p:cTn id="27" dur="500"/>
                                        <p:tgtEl>
                                          <p:spTgt spid="906243">
                                            <p:txEl>
                                              <p:pRg st="4" end="4"/>
                                            </p:txEl>
                                          </p:spTgt>
                                        </p:tgtEl>
                                      </p:cBhvr>
                                    </p:animEffect>
                                  </p:childTnLst>
                                  <p:subTnLst>
                                    <p:animClr clrSpc="rgb" dir="cw">
                                      <p:cBhvr override="childStyle">
                                        <p:cTn dur="1" fill="hold" display="0" masterRel="nextClick" afterEffect="1"/>
                                        <p:tgtEl>
                                          <p:spTgt spid="90624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single exponential smoothing</a:t>
            </a:r>
            <a:r>
              <a:rPr lang="en-US" altLang="zh-CN" sz="3600" smtClean="0">
                <a:solidFill>
                  <a:schemeClr val="hlink"/>
                </a:solidFill>
                <a:latin typeface="Arial" panose="020B0604020202020204" pitchFamily="34" charset="0"/>
              </a:rPr>
              <a:t>)</a:t>
            </a:r>
          </a:p>
        </p:txBody>
      </p:sp>
      <p:sp>
        <p:nvSpPr>
          <p:cNvPr id="908291" name="Rectangle 3"/>
          <p:cNvSpPr>
            <a:spLocks noGrp="1" noChangeArrowheads="1"/>
          </p:cNvSpPr>
          <p:nvPr>
            <p:ph type="body" idx="1"/>
          </p:nvPr>
        </p:nvSpPr>
        <p:spPr>
          <a:xfrm>
            <a:off x="381000" y="1676400"/>
            <a:ext cx="8458200" cy="4419600"/>
          </a:xfrm>
        </p:spPr>
        <p:txBody>
          <a:bodyPr/>
          <a:lstStyle/>
          <a:p>
            <a:pPr marL="609600" indent="-609600" algn="just">
              <a:spcBef>
                <a:spcPct val="33000"/>
              </a:spcBef>
              <a:buFontTx/>
              <a:buAutoNum type="arabicPeriod"/>
              <a:defRPr/>
            </a:pPr>
            <a:r>
              <a:rPr lang="zh-CN" altLang="en-US" smtClean="0"/>
              <a:t>只有一个平滑系数</a:t>
            </a:r>
          </a:p>
          <a:p>
            <a:pPr marL="609600" indent="-609600" algn="just">
              <a:spcBef>
                <a:spcPct val="33000"/>
              </a:spcBef>
              <a:buFontTx/>
              <a:buAutoNum type="arabicPeriod"/>
              <a:defRPr/>
            </a:pPr>
            <a:r>
              <a:rPr lang="zh-CN" altLang="en-US" smtClean="0"/>
              <a:t>观察值离预测时期越久远，权数变得越小 </a:t>
            </a:r>
          </a:p>
          <a:p>
            <a:pPr marL="609600" indent="-609600" algn="just">
              <a:spcBef>
                <a:spcPct val="33000"/>
              </a:spcBef>
              <a:buFontTx/>
              <a:buAutoNum type="arabicPeriod"/>
              <a:defRPr/>
            </a:pPr>
            <a:r>
              <a:rPr lang="zh-CN" altLang="en-US" smtClean="0"/>
              <a:t>以</a:t>
            </a:r>
            <a:r>
              <a:rPr lang="zh-CN" altLang="en-US" smtClean="0">
                <a:latin typeface="Times New Roman" panose="02020603050405020304" pitchFamily="18" charset="0"/>
              </a:rPr>
              <a:t>一段时期的预测值与观察值的线性组合作为第</a:t>
            </a:r>
            <a:r>
              <a:rPr lang="en-US" altLang="zh-CN" sz="3300" i="1" smtClean="0">
                <a:latin typeface="Times New Roman" panose="02020603050405020304" pitchFamily="18" charset="0"/>
              </a:rPr>
              <a:t>t</a:t>
            </a:r>
            <a:r>
              <a:rPr lang="en-US" altLang="zh-CN" sz="3300" smtClean="0"/>
              <a:t>+</a:t>
            </a:r>
            <a:r>
              <a:rPr lang="en-US" altLang="zh-CN" sz="3300" smtClean="0">
                <a:latin typeface="Times New Roman" panose="02020603050405020304" pitchFamily="18" charset="0"/>
              </a:rPr>
              <a:t>1</a:t>
            </a:r>
            <a:r>
              <a:rPr lang="zh-CN" altLang="en-US" sz="3300" smtClean="0">
                <a:latin typeface="Times New Roman" panose="02020603050405020304" pitchFamily="18" charset="0"/>
              </a:rPr>
              <a:t>期</a:t>
            </a:r>
            <a:r>
              <a:rPr lang="zh-CN" altLang="en-US" smtClean="0">
                <a:latin typeface="Times New Roman" panose="02020603050405020304" pitchFamily="18" charset="0"/>
              </a:rPr>
              <a:t>的预测值，其预测模型为</a:t>
            </a:r>
            <a:r>
              <a:rPr lang="zh-CN" altLang="en-US" smtClean="0"/>
              <a:t> </a:t>
            </a:r>
          </a:p>
        </p:txBody>
      </p:sp>
      <p:graphicFrame>
        <p:nvGraphicFramePr>
          <p:cNvPr id="908292" name="Object 4"/>
          <p:cNvGraphicFramePr>
            <a:graphicFrameLocks noChangeAspect="1"/>
          </p:cNvGraphicFramePr>
          <p:nvPr/>
        </p:nvGraphicFramePr>
        <p:xfrm>
          <a:off x="2208213" y="3983038"/>
          <a:ext cx="3736975" cy="671512"/>
        </p:xfrm>
        <a:graphic>
          <a:graphicData uri="http://schemas.openxmlformats.org/presentationml/2006/ole">
            <mc:AlternateContent xmlns:mc="http://schemas.openxmlformats.org/markup-compatibility/2006">
              <mc:Choice xmlns:v="urn:schemas-microsoft-com:vml" Requires="v">
                <p:oleObj spid="_x0000_s95238" name="Equation" r:id="rId4" imgW="1257465" imgH="213234" progId="Equation.3">
                  <p:embed/>
                </p:oleObj>
              </mc:Choice>
              <mc:Fallback>
                <p:oleObj name="Equation" r:id="rId4" imgW="1257465" imgH="21323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3983038"/>
                        <a:ext cx="3736975" cy="6715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8294" name="Rectangle 6"/>
          <p:cNvSpPr>
            <a:spLocks noChangeArrowheads="1"/>
          </p:cNvSpPr>
          <p:nvPr/>
        </p:nvSpPr>
        <p:spPr bwMode="auto">
          <a:xfrm>
            <a:off x="1931988" y="4592638"/>
            <a:ext cx="4757737"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spcBef>
                <a:spcPct val="33000"/>
              </a:spcBef>
              <a:buClr>
                <a:schemeClr val="hlink"/>
              </a:buClr>
              <a:buFont typeface="Wingdings" panose="05000000000000000000" pitchFamily="2" charset="2"/>
              <a:buChar char="§"/>
              <a:defRPr/>
            </a:pPr>
            <a:r>
              <a:rPr lang="en-US" altLang="zh-CN" sz="2800" i="1" smtClean="0">
                <a:effectLst>
                  <a:outerShdw blurRad="38100" dist="38100" dir="2700000" algn="tl">
                    <a:srgbClr val="000000"/>
                  </a:outerShdw>
                </a:effectLst>
              </a:rPr>
              <a:t>Y</a:t>
            </a:r>
            <a:r>
              <a:rPr lang="en-US" altLang="zh-CN" sz="2800" i="1" baseline="-25000" smtClean="0">
                <a:effectLst>
                  <a:outerShdw blurRad="38100" dist="38100" dir="2700000" algn="tl">
                    <a:srgbClr val="000000"/>
                  </a:outerShdw>
                </a:effectLst>
              </a:rPr>
              <a:t>t</a:t>
            </a:r>
            <a:r>
              <a:rPr lang="zh-CN" altLang="en-US" sz="2800" smtClean="0">
                <a:effectLst>
                  <a:outerShdw blurRad="38100" dist="38100" dir="2700000" algn="tl">
                    <a:srgbClr val="000000"/>
                  </a:outerShdw>
                </a:effectLst>
              </a:rPr>
              <a:t>为第</a:t>
            </a:r>
            <a:r>
              <a:rPr lang="en-US" altLang="zh-CN" sz="2800" i="1" smtClean="0">
                <a:effectLst>
                  <a:outerShdw blurRad="38100" dist="38100" dir="2700000" algn="tl">
                    <a:srgbClr val="000000"/>
                  </a:outerShdw>
                </a:effectLst>
              </a:rPr>
              <a:t>t</a:t>
            </a:r>
            <a:r>
              <a:rPr lang="zh-CN" altLang="en-US" sz="2800" smtClean="0">
                <a:effectLst>
                  <a:outerShdw blurRad="38100" dist="38100" dir="2700000" algn="tl">
                    <a:srgbClr val="000000"/>
                  </a:outerShdw>
                </a:effectLst>
              </a:rPr>
              <a:t>期的实际观察值</a:t>
            </a:r>
            <a:r>
              <a:rPr lang="zh-CN" altLang="en-US" sz="2800" smtClean="0">
                <a:effectLst>
                  <a:outerShdw blurRad="38100" dist="38100" dir="2700000" algn="tl">
                    <a:srgbClr val="000000"/>
                  </a:outerShdw>
                </a:effectLst>
                <a:latin typeface="Arial" panose="020B0604020202020204" pitchFamily="34" charset="0"/>
              </a:rPr>
              <a:t> </a:t>
            </a:r>
          </a:p>
          <a:p>
            <a:pPr lvl="1">
              <a:spcBef>
                <a:spcPct val="33000"/>
              </a:spcBef>
              <a:buClr>
                <a:schemeClr val="hlink"/>
              </a:buClr>
              <a:buFont typeface="Wingdings" panose="05000000000000000000" pitchFamily="2" charset="2"/>
              <a:buChar char="§"/>
              <a:defRPr/>
            </a:pPr>
            <a:r>
              <a:rPr lang="zh-CN" altLang="en-US" sz="2800" smtClean="0">
                <a:effectLst>
                  <a:outerShdw blurRad="38100" dist="38100" dir="2700000" algn="tl">
                    <a:srgbClr val="000000"/>
                  </a:outerShdw>
                </a:effectLst>
                <a:latin typeface="Arial" panose="020B0604020202020204" pitchFamily="34" charset="0"/>
              </a:rPr>
              <a:t> </a:t>
            </a:r>
            <a:r>
              <a:rPr lang="en-US" altLang="zh-CN" sz="2800" i="1" smtClean="0">
                <a:effectLst>
                  <a:outerShdw blurRad="38100" dist="38100" dir="2700000" algn="tl">
                    <a:srgbClr val="000000"/>
                  </a:outerShdw>
                </a:effectLst>
              </a:rPr>
              <a:t>F</a:t>
            </a:r>
            <a:r>
              <a:rPr lang="en-US" altLang="zh-CN" sz="2800" i="1" baseline="-25000" smtClean="0">
                <a:effectLst>
                  <a:outerShdw blurRad="38100" dist="38100" dir="2700000" algn="tl">
                    <a:srgbClr val="000000"/>
                  </a:outerShdw>
                </a:effectLst>
              </a:rPr>
              <a:t>t</a:t>
            </a:r>
            <a:r>
              <a:rPr lang="en-US" altLang="zh-CN" sz="2800" baseline="-25000" smtClean="0">
                <a:effectLst>
                  <a:outerShdw blurRad="38100" dist="38100" dir="2700000" algn="tl">
                    <a:srgbClr val="000000"/>
                  </a:outerShdw>
                </a:effectLst>
              </a:rPr>
              <a:t> </a:t>
            </a:r>
            <a:r>
              <a:rPr lang="zh-CN" altLang="en-US" sz="2800" smtClean="0">
                <a:effectLst>
                  <a:outerShdw blurRad="38100" dist="38100" dir="2700000" algn="tl">
                    <a:srgbClr val="000000"/>
                  </a:outerShdw>
                </a:effectLst>
              </a:rPr>
              <a:t>为第</a:t>
            </a:r>
            <a:r>
              <a:rPr lang="en-US" altLang="zh-CN" sz="2800" i="1" smtClean="0">
                <a:effectLst>
                  <a:outerShdw blurRad="38100" dist="38100" dir="2700000" algn="tl">
                    <a:srgbClr val="000000"/>
                  </a:outerShdw>
                </a:effectLst>
              </a:rPr>
              <a:t>t</a:t>
            </a:r>
            <a:r>
              <a:rPr lang="zh-CN" altLang="en-US" sz="2800" smtClean="0">
                <a:effectLst>
                  <a:outerShdw blurRad="38100" dist="38100" dir="2700000" algn="tl">
                    <a:srgbClr val="000000"/>
                  </a:outerShdw>
                </a:effectLst>
              </a:rPr>
              <a:t>期的预测值</a:t>
            </a:r>
          </a:p>
          <a:p>
            <a:pPr lvl="1">
              <a:spcBef>
                <a:spcPct val="33000"/>
              </a:spcBef>
              <a:buClr>
                <a:schemeClr val="hlink"/>
              </a:buClr>
              <a:buFont typeface="Wingdings" panose="05000000000000000000" pitchFamily="2" charset="2"/>
              <a:buChar char="§"/>
              <a:defRPr/>
            </a:pPr>
            <a:r>
              <a:rPr lang="zh-CN" altLang="en-US" sz="2800" i="1" smtClean="0">
                <a:effectLst>
                  <a:outerShdw blurRad="38100" dist="38100" dir="2700000" algn="tl">
                    <a:srgbClr val="000000"/>
                  </a:outerShdw>
                </a:effectLst>
                <a:sym typeface="Symbol" panose="05050102010706020507" pitchFamily="18" charset="2"/>
              </a:rPr>
              <a:t></a:t>
            </a:r>
            <a:r>
              <a:rPr lang="zh-CN" altLang="en-US" sz="2800" smtClean="0">
                <a:effectLst>
                  <a:outerShdw blurRad="38100" dist="38100" dir="2700000" algn="tl">
                    <a:srgbClr val="000000"/>
                  </a:outerShdw>
                </a:effectLst>
                <a:sym typeface="Symbol" panose="05050102010706020507" pitchFamily="18" charset="2"/>
              </a:rPr>
              <a:t>为平滑系数 </a:t>
            </a:r>
            <a:r>
              <a:rPr lang="en-US" altLang="zh-CN" sz="2800" smtClean="0">
                <a:effectLst>
                  <a:outerShdw blurRad="38100" dist="38100" dir="2700000" algn="tl">
                    <a:srgbClr val="000000"/>
                  </a:outerShdw>
                </a:effectLst>
                <a:sym typeface="Symbol" panose="05050102010706020507" pitchFamily="18" charset="2"/>
              </a:rPr>
              <a:t>(0 &lt;</a:t>
            </a:r>
            <a:r>
              <a:rPr lang="en-US" altLang="zh-CN" sz="2800" i="1" smtClean="0">
                <a:effectLst>
                  <a:outerShdw blurRad="38100" dist="38100" dir="2700000" algn="tl">
                    <a:srgbClr val="000000"/>
                  </a:outerShdw>
                </a:effectLst>
                <a:sym typeface="Symbol" panose="05050102010706020507" pitchFamily="18" charset="2"/>
              </a:rPr>
              <a:t></a:t>
            </a:r>
            <a:r>
              <a:rPr lang="en-US" altLang="zh-CN" sz="2800" smtClean="0">
                <a:effectLst>
                  <a:outerShdw blurRad="38100" dist="38100" dir="2700000" algn="tl">
                    <a:srgbClr val="000000"/>
                  </a:outerShdw>
                </a:effectLst>
                <a:sym typeface="Symbol" panose="05050102010706020507" pitchFamily="18" charset="2"/>
              </a:rPr>
              <a:t>&lt;1)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291">
                                            <p:txEl>
                                              <p:pRg st="0" end="0"/>
                                            </p:txEl>
                                          </p:spTgt>
                                        </p:tgtEl>
                                        <p:attrNameLst>
                                          <p:attrName>style.visibility</p:attrName>
                                        </p:attrNameLst>
                                      </p:cBhvr>
                                      <p:to>
                                        <p:strVal val="visible"/>
                                      </p:to>
                                    </p:set>
                                    <p:animEffect transition="in" filter="wipe(left)">
                                      <p:cBhvr>
                                        <p:cTn id="7" dur="500"/>
                                        <p:tgtEl>
                                          <p:spTgt spid="908291">
                                            <p:txEl>
                                              <p:pRg st="0" end="0"/>
                                            </p:txEl>
                                          </p:spTgt>
                                        </p:tgtEl>
                                      </p:cBhvr>
                                    </p:animEffect>
                                  </p:childTnLst>
                                  <p:subTnLst>
                                    <p:animClr clrSpc="rgb" dir="cw">
                                      <p:cBhvr override="childStyle">
                                        <p:cTn dur="1" fill="hold" display="0" masterRel="nextClick" afterEffect="1"/>
                                        <p:tgtEl>
                                          <p:spTgt spid="9082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8291">
                                            <p:txEl>
                                              <p:pRg st="1" end="1"/>
                                            </p:txEl>
                                          </p:spTgt>
                                        </p:tgtEl>
                                        <p:attrNameLst>
                                          <p:attrName>style.visibility</p:attrName>
                                        </p:attrNameLst>
                                      </p:cBhvr>
                                      <p:to>
                                        <p:strVal val="visible"/>
                                      </p:to>
                                    </p:set>
                                    <p:animEffect transition="in" filter="wipe(left)">
                                      <p:cBhvr>
                                        <p:cTn id="12" dur="500"/>
                                        <p:tgtEl>
                                          <p:spTgt spid="908291">
                                            <p:txEl>
                                              <p:pRg st="1" end="1"/>
                                            </p:txEl>
                                          </p:spTgt>
                                        </p:tgtEl>
                                      </p:cBhvr>
                                    </p:animEffect>
                                  </p:childTnLst>
                                  <p:subTnLst>
                                    <p:animClr clrSpc="rgb" dir="cw">
                                      <p:cBhvr override="childStyle">
                                        <p:cTn dur="1" fill="hold" display="0" masterRel="nextClick" afterEffect="1"/>
                                        <p:tgtEl>
                                          <p:spTgt spid="90829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8291">
                                            <p:txEl>
                                              <p:pRg st="2" end="2"/>
                                            </p:txEl>
                                          </p:spTgt>
                                        </p:tgtEl>
                                        <p:attrNameLst>
                                          <p:attrName>style.visibility</p:attrName>
                                        </p:attrNameLst>
                                      </p:cBhvr>
                                      <p:to>
                                        <p:strVal val="visible"/>
                                      </p:to>
                                    </p:set>
                                    <p:animEffect transition="in" filter="wipe(left)">
                                      <p:cBhvr>
                                        <p:cTn id="17" dur="500"/>
                                        <p:tgtEl>
                                          <p:spTgt spid="908291">
                                            <p:txEl>
                                              <p:pRg st="2" end="2"/>
                                            </p:txEl>
                                          </p:spTgt>
                                        </p:tgtEl>
                                      </p:cBhvr>
                                    </p:animEffect>
                                  </p:childTnLst>
                                  <p:subTnLst>
                                    <p:animClr clrSpc="rgb" dir="cw">
                                      <p:cBhvr override="childStyle">
                                        <p:cTn dur="1" fill="hold" display="0" masterRel="nextClick" afterEffect="1"/>
                                        <p:tgtEl>
                                          <p:spTgt spid="90829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08292"/>
                                        </p:tgtEl>
                                        <p:attrNameLst>
                                          <p:attrName>style.visibility</p:attrName>
                                        </p:attrNameLst>
                                      </p:cBhvr>
                                      <p:to>
                                        <p:strVal val="visible"/>
                                      </p:to>
                                    </p:set>
                                    <p:animEffect transition="in" filter="dissolve">
                                      <p:cBhvr>
                                        <p:cTn id="22" dur="500"/>
                                        <p:tgtEl>
                                          <p:spTgt spid="9082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8294"/>
                                        </p:tgtEl>
                                        <p:attrNameLst>
                                          <p:attrName>style.visibility</p:attrName>
                                        </p:attrNameLst>
                                      </p:cBhvr>
                                      <p:to>
                                        <p:strVal val="visible"/>
                                      </p:to>
                                    </p:set>
                                    <p:animEffect transition="in" filter="wipe(left)">
                                      <p:cBhvr>
                                        <p:cTn id="27" dur="500"/>
                                        <p:tgtEl>
                                          <p:spTgt spid="908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1" grpId="0" build="p" autoUpdateAnimBg="0"/>
      <p:bldP spid="90829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endParaRPr lang="zh-CN" altLang="en-US" sz="3600" smtClean="0">
              <a:solidFill>
                <a:schemeClr val="hlink"/>
              </a:solidFill>
              <a:latin typeface="Arial" panose="020B0604020202020204" pitchFamily="34" charset="0"/>
            </a:endParaRPr>
          </a:p>
        </p:txBody>
      </p:sp>
      <p:sp>
        <p:nvSpPr>
          <p:cNvPr id="912387" name="Rectangle 3"/>
          <p:cNvSpPr>
            <a:spLocks noGrp="1" noChangeArrowheads="1"/>
          </p:cNvSpPr>
          <p:nvPr>
            <p:ph type="body" idx="1"/>
          </p:nvPr>
        </p:nvSpPr>
        <p:spPr>
          <a:xfrm>
            <a:off x="381000" y="1676400"/>
            <a:ext cx="8458200" cy="4419600"/>
          </a:xfrm>
        </p:spPr>
        <p:txBody>
          <a:bodyPr/>
          <a:lstStyle/>
          <a:p>
            <a:pPr marL="609600" indent="-609600" algn="just">
              <a:spcBef>
                <a:spcPct val="33000"/>
              </a:spcBef>
              <a:buFontTx/>
              <a:buAutoNum type="arabicPeriod"/>
              <a:defRPr/>
            </a:pPr>
            <a:r>
              <a:rPr lang="zh-CN" altLang="en-US" smtClean="0"/>
              <a:t>在开始计算时，没有第</a:t>
            </a:r>
            <a:r>
              <a:rPr lang="en-US" altLang="zh-CN" smtClean="0">
                <a:cs typeface="Times New Roman" panose="02020603050405020304" pitchFamily="18" charset="0"/>
              </a:rPr>
              <a:t>1</a:t>
            </a:r>
            <a:r>
              <a:rPr lang="zh-CN" altLang="en-US" smtClean="0"/>
              <a:t>期</a:t>
            </a:r>
            <a:r>
              <a:rPr lang="zh-CN" altLang="en-US" smtClean="0">
                <a:latin typeface="Times New Roman" panose="02020603050405020304" pitchFamily="18" charset="0"/>
              </a:rPr>
              <a:t>的预测值</a:t>
            </a:r>
            <a:r>
              <a:rPr lang="en-US" altLang="zh-CN" i="1" smtClean="0">
                <a:latin typeface="Times New Roman" panose="02020603050405020304" pitchFamily="18" charset="0"/>
              </a:rPr>
              <a:t>F</a:t>
            </a:r>
            <a:r>
              <a:rPr lang="en-US" altLang="zh-CN" baseline="-25000" smtClean="0">
                <a:latin typeface="Times New Roman" panose="02020603050405020304" pitchFamily="18" charset="0"/>
              </a:rPr>
              <a:t>1</a:t>
            </a:r>
            <a:r>
              <a:rPr lang="zh-CN" altLang="en-US" smtClean="0">
                <a:latin typeface="Times New Roman" panose="02020603050405020304" pitchFamily="18" charset="0"/>
              </a:rPr>
              <a:t>，</a:t>
            </a:r>
            <a:r>
              <a:rPr lang="zh-CN" altLang="en-US" smtClean="0"/>
              <a:t>通常可以设</a:t>
            </a:r>
            <a:r>
              <a:rPr lang="en-US" altLang="zh-CN" i="1" smtClean="0">
                <a:latin typeface="Times New Roman" panose="02020603050405020304" pitchFamily="18" charset="0"/>
              </a:rPr>
              <a:t>F</a:t>
            </a:r>
            <a:r>
              <a:rPr lang="en-US" altLang="zh-CN" baseline="-25000" smtClean="0">
                <a:latin typeface="Times New Roman" panose="02020603050405020304" pitchFamily="18" charset="0"/>
              </a:rPr>
              <a:t>1</a:t>
            </a:r>
            <a:r>
              <a:rPr lang="zh-CN" altLang="en-US" smtClean="0"/>
              <a:t>等于第</a:t>
            </a:r>
            <a:r>
              <a:rPr lang="en-US" altLang="zh-CN" smtClean="0">
                <a:cs typeface="Times New Roman" panose="02020603050405020304" pitchFamily="18" charset="0"/>
              </a:rPr>
              <a:t>1</a:t>
            </a:r>
            <a:r>
              <a:rPr lang="zh-CN" altLang="en-US" smtClean="0"/>
              <a:t>期的</a:t>
            </a:r>
            <a:r>
              <a:rPr lang="zh-CN" altLang="en-US" smtClean="0">
                <a:latin typeface="Times New Roman" panose="02020603050405020304" pitchFamily="18" charset="0"/>
              </a:rPr>
              <a:t>实际观察值，即</a:t>
            </a:r>
            <a:r>
              <a:rPr lang="en-US" altLang="zh-CN" i="1" smtClean="0">
                <a:latin typeface="Times New Roman" panose="02020603050405020304" pitchFamily="18" charset="0"/>
              </a:rPr>
              <a:t>F</a:t>
            </a:r>
            <a:r>
              <a:rPr lang="en-US" altLang="zh-CN" baseline="-25000" smtClean="0">
                <a:latin typeface="Times New Roman" panose="02020603050405020304" pitchFamily="18" charset="0"/>
              </a:rPr>
              <a:t>1</a:t>
            </a:r>
            <a:r>
              <a:rPr lang="en-US" altLang="zh-CN" smtClean="0">
                <a:latin typeface="Times New Roman" panose="02020603050405020304" pitchFamily="18" charset="0"/>
              </a:rPr>
              <a:t>=</a:t>
            </a:r>
            <a:r>
              <a:rPr lang="en-US" altLang="zh-CN" i="1" smtClean="0">
                <a:latin typeface="Times New Roman" panose="02020603050405020304" pitchFamily="18" charset="0"/>
              </a:rPr>
              <a:t>Y</a:t>
            </a:r>
            <a:r>
              <a:rPr lang="en-US" altLang="zh-CN" baseline="-25000" smtClean="0">
                <a:latin typeface="Times New Roman" panose="02020603050405020304" pitchFamily="18" charset="0"/>
              </a:rPr>
              <a:t>1</a:t>
            </a:r>
            <a:endParaRPr lang="en-US" altLang="zh-CN" smtClean="0">
              <a:latin typeface="Times New Roman" panose="02020603050405020304" pitchFamily="18" charset="0"/>
            </a:endParaRPr>
          </a:p>
          <a:p>
            <a:pPr marL="609600" indent="-609600" algn="just">
              <a:spcBef>
                <a:spcPct val="33000"/>
              </a:spcBef>
              <a:buFontTx/>
              <a:buAutoNum type="arabicPeriod"/>
              <a:defRPr/>
            </a:pPr>
            <a:r>
              <a:rPr lang="zh-CN" altLang="en-US" smtClean="0">
                <a:cs typeface="Times New Roman" panose="02020603050405020304" pitchFamily="18" charset="0"/>
              </a:rPr>
              <a:t>第</a:t>
            </a:r>
            <a:r>
              <a:rPr lang="en-US" altLang="zh-CN" smtClean="0">
                <a:cs typeface="Times New Roman" panose="02020603050405020304" pitchFamily="18" charset="0"/>
              </a:rPr>
              <a:t>2</a:t>
            </a:r>
            <a:r>
              <a:rPr lang="zh-CN" altLang="en-US" smtClean="0"/>
              <a:t>期的预测</a:t>
            </a:r>
            <a:r>
              <a:rPr lang="zh-CN" altLang="en-US" smtClean="0">
                <a:latin typeface="Times New Roman" panose="02020603050405020304" pitchFamily="18" charset="0"/>
              </a:rPr>
              <a:t>值为</a:t>
            </a:r>
          </a:p>
          <a:p>
            <a:pPr marL="609600" indent="-609600" algn="just">
              <a:spcBef>
                <a:spcPct val="33000"/>
              </a:spcBef>
              <a:buFontTx/>
              <a:buAutoNum type="arabicPeriod"/>
              <a:defRPr/>
            </a:pPr>
            <a:endParaRPr lang="zh-CN" altLang="en-US" smtClean="0">
              <a:latin typeface="Times New Roman" panose="02020603050405020304" pitchFamily="18" charset="0"/>
            </a:endParaRPr>
          </a:p>
          <a:p>
            <a:pPr marL="609600" indent="-609600" algn="just">
              <a:spcBef>
                <a:spcPct val="33000"/>
              </a:spcBef>
              <a:buFontTx/>
              <a:buAutoNum type="arabicPeriod"/>
              <a:defRPr/>
            </a:pPr>
            <a:r>
              <a:rPr lang="zh-CN" altLang="en-US" smtClean="0">
                <a:cs typeface="Times New Roman" panose="02020603050405020304" pitchFamily="18" charset="0"/>
              </a:rPr>
              <a:t>第</a:t>
            </a:r>
            <a:r>
              <a:rPr lang="en-US" altLang="zh-CN" smtClean="0">
                <a:cs typeface="Times New Roman" panose="02020603050405020304" pitchFamily="18" charset="0"/>
              </a:rPr>
              <a:t>3</a:t>
            </a:r>
            <a:r>
              <a:rPr lang="zh-CN" altLang="en-US" smtClean="0"/>
              <a:t>期的预测</a:t>
            </a:r>
            <a:r>
              <a:rPr lang="zh-CN" altLang="en-US" smtClean="0">
                <a:latin typeface="Times New Roman" panose="02020603050405020304" pitchFamily="18" charset="0"/>
              </a:rPr>
              <a:t>值为</a:t>
            </a:r>
          </a:p>
        </p:txBody>
      </p:sp>
      <p:graphicFrame>
        <p:nvGraphicFramePr>
          <p:cNvPr id="97284" name="Object 4"/>
          <p:cNvGraphicFramePr>
            <a:graphicFrameLocks noChangeAspect="1"/>
          </p:cNvGraphicFramePr>
          <p:nvPr/>
        </p:nvGraphicFramePr>
        <p:xfrm>
          <a:off x="1524000" y="3962400"/>
          <a:ext cx="6172200" cy="533400"/>
        </p:xfrm>
        <a:graphic>
          <a:graphicData uri="http://schemas.openxmlformats.org/presentationml/2006/ole">
            <mc:AlternateContent xmlns:mc="http://schemas.openxmlformats.org/markup-compatibility/2006">
              <mc:Choice xmlns:v="urn:schemas-microsoft-com:vml" Requires="v">
                <p:oleObj spid="_x0000_s97286" name="Equation" r:id="rId4" imgW="2552536" imgH="198099" progId="Equation.3">
                  <p:embed/>
                </p:oleObj>
              </mc:Choice>
              <mc:Fallback>
                <p:oleObj name="Equation" r:id="rId4" imgW="2552536" imgH="19809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62400"/>
                        <a:ext cx="617220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5" name="Object 5"/>
          <p:cNvGraphicFramePr>
            <a:graphicFrameLocks noChangeAspect="1"/>
          </p:cNvGraphicFramePr>
          <p:nvPr/>
        </p:nvGraphicFramePr>
        <p:xfrm>
          <a:off x="1493838" y="5241925"/>
          <a:ext cx="5621337" cy="565150"/>
        </p:xfrm>
        <a:graphic>
          <a:graphicData uri="http://schemas.openxmlformats.org/presentationml/2006/ole">
            <mc:AlternateContent xmlns:mc="http://schemas.openxmlformats.org/markup-compatibility/2006">
              <mc:Choice xmlns:v="urn:schemas-microsoft-com:vml" Requires="v">
                <p:oleObj spid="_x0000_s97287" name="Equation" r:id="rId6" imgW="2324211" imgH="213234" progId="Equation.3">
                  <p:embed/>
                </p:oleObj>
              </mc:Choice>
              <mc:Fallback>
                <p:oleObj name="Equation" r:id="rId6" imgW="2324211" imgH="21323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3838" y="5241925"/>
                        <a:ext cx="5621337" cy="5651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预测误差</a:t>
            </a:r>
            <a:r>
              <a:rPr lang="en-US" altLang="zh-CN" sz="3600" smtClean="0">
                <a:solidFill>
                  <a:schemeClr val="hlink"/>
                </a:solidFill>
                <a:latin typeface="Arial" panose="020B0604020202020204" pitchFamily="34" charset="0"/>
              </a:rPr>
              <a:t>)</a:t>
            </a:r>
          </a:p>
        </p:txBody>
      </p:sp>
      <p:sp>
        <p:nvSpPr>
          <p:cNvPr id="910339" name="Rectangle 3"/>
          <p:cNvSpPr>
            <a:spLocks noGrp="1" noChangeArrowheads="1"/>
          </p:cNvSpPr>
          <p:nvPr>
            <p:ph type="body" idx="1"/>
          </p:nvPr>
        </p:nvSpPr>
        <p:spPr>
          <a:xfrm>
            <a:off x="381000" y="1752600"/>
            <a:ext cx="8229600" cy="4419600"/>
          </a:xfrm>
        </p:spPr>
        <p:txBody>
          <a:bodyPr/>
          <a:lstStyle/>
          <a:p>
            <a:pPr marL="609600" indent="-609600" algn="just">
              <a:spcBef>
                <a:spcPct val="33000"/>
              </a:spcBef>
              <a:buFontTx/>
              <a:buAutoNum type="arabicPeriod"/>
              <a:defRPr/>
            </a:pPr>
            <a:r>
              <a:rPr lang="zh-CN" altLang="en-US" smtClean="0"/>
              <a:t>预测</a:t>
            </a:r>
            <a:r>
              <a:rPr lang="zh-CN" altLang="en-US" smtClean="0">
                <a:latin typeface="Times New Roman" panose="02020603050405020304" pitchFamily="18" charset="0"/>
              </a:rPr>
              <a:t>精度，用误差均方来衡量</a:t>
            </a:r>
          </a:p>
          <a:p>
            <a:pPr marL="609600" indent="-609600" algn="just">
              <a:spcBef>
                <a:spcPct val="33000"/>
              </a:spcBef>
              <a:buFontTx/>
              <a:buAutoNum type="arabicPeriod"/>
              <a:defRPr/>
            </a:pPr>
            <a:endParaRPr lang="zh-CN" altLang="en-US" smtClean="0">
              <a:latin typeface="Times New Roman" panose="02020603050405020304" pitchFamily="18" charset="0"/>
            </a:endParaRPr>
          </a:p>
          <a:p>
            <a:pPr marL="609600" indent="-609600" algn="just">
              <a:spcBef>
                <a:spcPct val="33000"/>
              </a:spcBef>
              <a:buFontTx/>
              <a:buAutoNum type="arabicPeriod"/>
              <a:defRPr/>
            </a:pPr>
            <a:endParaRPr lang="zh-CN" altLang="en-US" smtClean="0">
              <a:latin typeface="Times New Roman" panose="02020603050405020304" pitchFamily="18" charset="0"/>
            </a:endParaRPr>
          </a:p>
          <a:p>
            <a:pPr marL="609600" indent="-609600" algn="just">
              <a:spcBef>
                <a:spcPct val="33000"/>
              </a:spcBef>
              <a:buFontTx/>
              <a:buAutoNum type="arabicPeriod"/>
              <a:defRPr/>
            </a:pPr>
            <a:endParaRPr lang="zh-CN" altLang="en-US" smtClean="0">
              <a:latin typeface="Times New Roman" panose="02020603050405020304" pitchFamily="18" charset="0"/>
            </a:endParaRPr>
          </a:p>
          <a:p>
            <a:pPr marL="609600" indent="-609600" algn="just">
              <a:spcBef>
                <a:spcPct val="33000"/>
              </a:spcBef>
              <a:buFontTx/>
              <a:buAutoNum type="arabicPeriod"/>
              <a:defRPr/>
            </a:pPr>
            <a:r>
              <a:rPr lang="zh-CN" altLang="en-US" smtClean="0">
                <a:cs typeface="Times New Roman" panose="02020603050405020304" pitchFamily="18" charset="0"/>
              </a:rPr>
              <a:t> </a:t>
            </a:r>
            <a:r>
              <a:rPr lang="en-US" altLang="zh-CN" i="1" smtClean="0">
                <a:latin typeface="Times New Roman" panose="02020603050405020304" pitchFamily="18" charset="0"/>
                <a:cs typeface="Times New Roman" panose="02020603050405020304" pitchFamily="18" charset="0"/>
              </a:rPr>
              <a:t>F</a:t>
            </a:r>
            <a:r>
              <a:rPr lang="en-US" altLang="zh-CN" baseline="-25000" smtClean="0">
                <a:latin typeface="Times New Roman" panose="02020603050405020304" pitchFamily="18" charset="0"/>
                <a:cs typeface="Times New Roman" panose="02020603050405020304" pitchFamily="18" charset="0"/>
              </a:rPr>
              <a:t>t+1</a:t>
            </a:r>
            <a:r>
              <a:rPr lang="zh-CN" altLang="en-US" smtClean="0">
                <a:latin typeface="Times New Roman" panose="02020603050405020304" pitchFamily="18" charset="0"/>
              </a:rPr>
              <a:t>是第</a:t>
            </a:r>
            <a:r>
              <a:rPr lang="en-US" altLang="zh-CN" i="1" smtClean="0">
                <a:latin typeface="Times New Roman" panose="02020603050405020304" pitchFamily="18" charset="0"/>
              </a:rPr>
              <a:t>t</a:t>
            </a:r>
            <a:r>
              <a:rPr lang="zh-CN" altLang="en-US" smtClean="0">
                <a:latin typeface="Times New Roman" panose="02020603050405020304" pitchFamily="18" charset="0"/>
              </a:rPr>
              <a:t>期的预测值</a:t>
            </a:r>
            <a:r>
              <a:rPr lang="en-US" altLang="zh-CN" i="1" smtClean="0">
                <a:latin typeface="Times New Roman" panose="02020603050405020304" pitchFamily="18" charset="0"/>
                <a:cs typeface="Times New Roman" panose="02020603050405020304" pitchFamily="18" charset="0"/>
              </a:rPr>
              <a:t>F</a:t>
            </a:r>
            <a:r>
              <a:rPr lang="en-US" altLang="zh-CN" i="1" baseline="-25000" smtClean="0">
                <a:latin typeface="Times New Roman" panose="02020603050405020304" pitchFamily="18" charset="0"/>
                <a:cs typeface="Times New Roman" panose="02020603050405020304" pitchFamily="18" charset="0"/>
              </a:rPr>
              <a:t>t</a:t>
            </a:r>
            <a:r>
              <a:rPr lang="zh-CN" altLang="en-US" smtClean="0">
                <a:latin typeface="Times New Roman" panose="02020603050405020304" pitchFamily="18" charset="0"/>
              </a:rPr>
              <a:t>加上用</a:t>
            </a:r>
            <a:r>
              <a:rPr lang="zh-CN" altLang="en-US" smtClean="0">
                <a:latin typeface="Times New Roman" panose="02020603050405020304" pitchFamily="18" charset="0"/>
                <a:sym typeface="Symbol" panose="05050102010706020507" pitchFamily="18" charset="2"/>
              </a:rPr>
              <a:t></a:t>
            </a:r>
            <a:r>
              <a:rPr lang="zh-CN" altLang="en-US" smtClean="0">
                <a:latin typeface="Times New Roman" panose="02020603050405020304" pitchFamily="18" charset="0"/>
              </a:rPr>
              <a:t>调整的第</a:t>
            </a:r>
            <a:r>
              <a:rPr lang="en-US" altLang="zh-CN" i="1" smtClean="0">
                <a:latin typeface="Times New Roman" panose="02020603050405020304" pitchFamily="18" charset="0"/>
              </a:rPr>
              <a:t>t</a:t>
            </a:r>
            <a:r>
              <a:rPr lang="zh-CN" altLang="en-US" smtClean="0">
                <a:latin typeface="Times New Roman" panose="02020603050405020304" pitchFamily="18" charset="0"/>
              </a:rPr>
              <a:t>期的预测误差</a:t>
            </a:r>
            <a:r>
              <a:rPr lang="en-US" altLang="zh-CN" smtClean="0">
                <a:latin typeface="Times New Roman" panose="02020603050405020304" pitchFamily="18" charset="0"/>
              </a:rPr>
              <a:t>(</a:t>
            </a:r>
            <a:r>
              <a:rPr lang="en-US" altLang="zh-CN" i="1" smtClean="0">
                <a:latin typeface="Times New Roman" panose="02020603050405020304" pitchFamily="18" charset="0"/>
              </a:rPr>
              <a:t>Y</a:t>
            </a:r>
            <a:r>
              <a:rPr lang="en-US" altLang="zh-CN" i="1" baseline="-25000" smtClean="0">
                <a:latin typeface="Times New Roman" panose="02020603050405020304" pitchFamily="18" charset="0"/>
              </a:rPr>
              <a:t>t</a:t>
            </a:r>
            <a:r>
              <a:rPr lang="en-US" altLang="zh-CN" smtClean="0">
                <a:latin typeface="Times New Roman" panose="02020603050405020304" pitchFamily="18" charset="0"/>
              </a:rPr>
              <a:t>-</a:t>
            </a:r>
            <a:r>
              <a:rPr lang="en-US" altLang="zh-CN" i="1" smtClean="0">
                <a:latin typeface="Times New Roman" panose="02020603050405020304" pitchFamily="18" charset="0"/>
              </a:rPr>
              <a:t>F</a:t>
            </a:r>
            <a:r>
              <a:rPr lang="en-US" altLang="zh-CN" i="1" baseline="-25000" smtClean="0">
                <a:latin typeface="Times New Roman" panose="02020603050405020304" pitchFamily="18" charset="0"/>
              </a:rPr>
              <a:t>t</a:t>
            </a:r>
            <a:r>
              <a:rPr lang="en-US" altLang="zh-CN" smtClean="0">
                <a:latin typeface="Times New Roman" panose="02020603050405020304" pitchFamily="18" charset="0"/>
              </a:rPr>
              <a:t>)</a:t>
            </a:r>
          </a:p>
        </p:txBody>
      </p:sp>
      <p:graphicFrame>
        <p:nvGraphicFramePr>
          <p:cNvPr id="99332" name="Object 7"/>
          <p:cNvGraphicFramePr>
            <a:graphicFrameLocks noChangeAspect="1"/>
          </p:cNvGraphicFramePr>
          <p:nvPr/>
        </p:nvGraphicFramePr>
        <p:xfrm>
          <a:off x="1828800" y="2286000"/>
          <a:ext cx="4343400" cy="2057400"/>
        </p:xfrm>
        <a:graphic>
          <a:graphicData uri="http://schemas.openxmlformats.org/presentationml/2006/ole">
            <mc:AlternateContent xmlns:mc="http://schemas.openxmlformats.org/markup-compatibility/2006">
              <mc:Choice xmlns:v="urn:schemas-microsoft-com:vml" Requires="v">
                <p:oleObj spid="_x0000_s99333" r:id="rId4" imgW="1318239" imgH="670644" progId="Equation.3">
                  <p:embed/>
                </p:oleObj>
              </mc:Choice>
              <mc:Fallback>
                <p:oleObj r:id="rId4" imgW="1318239" imgH="670644"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286000"/>
                        <a:ext cx="4343400" cy="2057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828800" y="228600"/>
            <a:ext cx="6781800" cy="1143000"/>
          </a:xfrm>
        </p:spPr>
        <p:txBody>
          <a:bodyPr/>
          <a:lstStyle/>
          <a:p>
            <a:pPr>
              <a:defRPr/>
            </a:pPr>
            <a:r>
              <a:rPr lang="zh-CN" altLang="en-US" sz="4000" smtClean="0">
                <a:latin typeface="Arial" panose="020B0604020202020204" pitchFamily="34" charset="0"/>
              </a:rPr>
              <a:t>时间序列</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times series</a:t>
            </a:r>
            <a:r>
              <a:rPr lang="en-US" altLang="zh-CN" sz="3600" smtClean="0">
                <a:solidFill>
                  <a:schemeClr val="hlink"/>
                </a:solidFill>
                <a:latin typeface="Arial" panose="020B0604020202020204" pitchFamily="34" charset="0"/>
              </a:rPr>
              <a:t>)</a:t>
            </a:r>
          </a:p>
        </p:txBody>
      </p:sp>
      <p:sp>
        <p:nvSpPr>
          <p:cNvPr id="321539" name="Rectangle 3"/>
          <p:cNvSpPr>
            <a:spLocks noGrp="1" noChangeArrowheads="1"/>
          </p:cNvSpPr>
          <p:nvPr>
            <p:ph type="body" idx="1"/>
          </p:nvPr>
        </p:nvSpPr>
        <p:spPr>
          <a:xfrm>
            <a:off x="533400" y="1700213"/>
            <a:ext cx="8077200" cy="4319587"/>
          </a:xfrm>
        </p:spPr>
        <p:txBody>
          <a:bodyPr/>
          <a:lstStyle/>
          <a:p>
            <a:pPr algn="just">
              <a:defRPr/>
            </a:pPr>
            <a:r>
              <a:rPr lang="en-US" altLang="zh-CN" smtClean="0"/>
              <a:t>1.	</a:t>
            </a:r>
            <a:r>
              <a:rPr lang="zh-CN" altLang="en-US" smtClean="0"/>
              <a:t>同一现象在不同时间上的相继观察值排列而成的数列</a:t>
            </a:r>
          </a:p>
          <a:p>
            <a:pPr algn="just">
              <a:spcBef>
                <a:spcPct val="33000"/>
              </a:spcBef>
              <a:defRPr/>
            </a:pPr>
            <a:r>
              <a:rPr lang="en-US" altLang="zh-CN" smtClean="0"/>
              <a:t>2.	</a:t>
            </a:r>
            <a:r>
              <a:rPr lang="zh-CN" altLang="en-US" smtClean="0"/>
              <a:t>形式上由现象所属的时间和现象在不同时间上的观察值两部分组成</a:t>
            </a:r>
          </a:p>
          <a:p>
            <a:pPr algn="just">
              <a:spcBef>
                <a:spcPct val="33000"/>
              </a:spcBef>
              <a:defRPr/>
            </a:pPr>
            <a:r>
              <a:rPr lang="en-US" altLang="zh-CN" smtClean="0"/>
              <a:t>3.	</a:t>
            </a:r>
            <a:r>
              <a:rPr lang="zh-CN" altLang="en-US" smtClean="0"/>
              <a:t>排列的时间可以是年份、季度、月份或其他任何时间形式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subTnLst>
                                    <p:animClr clrSpc="rgb" dir="cw">
                                      <p:cBhvr override="childStyle">
                                        <p:cTn dur="1" fill="hold" display="0" masterRel="nextClick" afterEffect="1"/>
                                        <p:tgtEl>
                                          <p:spTgt spid="32153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1539">
                                            <p:txEl>
                                              <p:pRg st="1" end="1"/>
                                            </p:txEl>
                                          </p:spTgt>
                                        </p:tgtEl>
                                        <p:attrNameLst>
                                          <p:attrName>style.visibility</p:attrName>
                                        </p:attrNameLst>
                                      </p:cBhvr>
                                      <p:to>
                                        <p:strVal val="visible"/>
                                      </p:to>
                                    </p:set>
                                    <p:animEffect transition="in" filter="wipe(left)">
                                      <p:cBhvr>
                                        <p:cTn id="12" dur="500"/>
                                        <p:tgtEl>
                                          <p:spTgt spid="321539">
                                            <p:txEl>
                                              <p:pRg st="1" end="1"/>
                                            </p:txEl>
                                          </p:spTgt>
                                        </p:tgtEl>
                                      </p:cBhvr>
                                    </p:animEffect>
                                  </p:childTnLst>
                                  <p:subTnLst>
                                    <p:animClr clrSpc="rgb" dir="cw">
                                      <p:cBhvr override="childStyle">
                                        <p:cTn dur="1" fill="hold" display="0" masterRel="nextClick" afterEffect="1"/>
                                        <p:tgtEl>
                                          <p:spTgt spid="32153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1539">
                                            <p:txEl>
                                              <p:pRg st="2" end="2"/>
                                            </p:txEl>
                                          </p:spTgt>
                                        </p:tgtEl>
                                        <p:attrNameLst>
                                          <p:attrName>style.visibility</p:attrName>
                                        </p:attrNameLst>
                                      </p:cBhvr>
                                      <p:to>
                                        <p:strVal val="visible"/>
                                      </p:to>
                                    </p:set>
                                    <p:animEffect transition="in" filter="wipe(left)">
                                      <p:cBhvr>
                                        <p:cTn id="17" dur="500"/>
                                        <p:tgtEl>
                                          <p:spTgt spid="321539">
                                            <p:txEl>
                                              <p:pRg st="2" end="2"/>
                                            </p:txEl>
                                          </p:spTgt>
                                        </p:tgtEl>
                                      </p:cBhvr>
                                    </p:animEffect>
                                  </p:childTnLst>
                                  <p:subTnLst>
                                    <p:animClr clrSpc="rgb" dir="cw">
                                      <p:cBhvr override="childStyle">
                                        <p:cTn dur="1" fill="hold" display="0" masterRel="nextClick" afterEffect="1"/>
                                        <p:tgtEl>
                                          <p:spTgt spid="32153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en-US" altLang="zh-CN" sz="3600" i="1" smtClean="0">
                <a:solidFill>
                  <a:schemeClr val="hlink"/>
                </a:solidFill>
                <a:latin typeface="Arial" panose="020B0604020202020204" pitchFamily="34" charset="0"/>
                <a:cs typeface="Times New Roman" panose="02020603050405020304" pitchFamily="18" charset="0"/>
                <a:sym typeface="Symbol" panose="05050102010706020507" pitchFamily="18" charset="2"/>
              </a:rPr>
              <a:t> </a:t>
            </a:r>
            <a:r>
              <a:rPr lang="zh-CN" altLang="en-US" sz="3600" smtClean="0">
                <a:solidFill>
                  <a:schemeClr val="hlink"/>
                </a:solidFill>
                <a:latin typeface="Arial" panose="020B0604020202020204" pitchFamily="34" charset="0"/>
                <a:cs typeface="Times New Roman" panose="02020603050405020304" pitchFamily="18" charset="0"/>
                <a:sym typeface="Symbol" panose="05050102010706020507" pitchFamily="18" charset="2"/>
              </a:rPr>
              <a:t>的确定</a:t>
            </a:r>
            <a:r>
              <a:rPr lang="en-US" altLang="zh-CN" sz="3600" smtClean="0">
                <a:solidFill>
                  <a:schemeClr val="hlink"/>
                </a:solidFill>
                <a:latin typeface="Arial" panose="020B0604020202020204" pitchFamily="34" charset="0"/>
              </a:rPr>
              <a:t>)</a:t>
            </a:r>
          </a:p>
        </p:txBody>
      </p:sp>
      <p:sp>
        <p:nvSpPr>
          <p:cNvPr id="914435" name="Rectangle 3"/>
          <p:cNvSpPr>
            <a:spLocks noGrp="1" noChangeArrowheads="1"/>
          </p:cNvSpPr>
          <p:nvPr>
            <p:ph type="body" idx="1"/>
          </p:nvPr>
        </p:nvSpPr>
        <p:spPr>
          <a:xfrm>
            <a:off x="304800" y="1693863"/>
            <a:ext cx="8610600" cy="4543425"/>
          </a:xfrm>
        </p:spPr>
        <p:txBody>
          <a:bodyPr/>
          <a:lstStyle/>
          <a:p>
            <a:pPr marL="609600" indent="-609600" algn="just">
              <a:spcBef>
                <a:spcPct val="33000"/>
              </a:spcBef>
              <a:buFontTx/>
              <a:buAutoNum type="arabicPeriod"/>
              <a:defRPr/>
            </a:pPr>
            <a:r>
              <a:rPr lang="zh-CN" altLang="en-US" smtClean="0"/>
              <a:t>不同的</a:t>
            </a:r>
            <a:r>
              <a:rPr lang="zh-CN" altLang="en-US" i="1" smtClean="0">
                <a:sym typeface="Symbol" panose="05050102010706020507" pitchFamily="18" charset="2"/>
              </a:rPr>
              <a:t></a:t>
            </a:r>
            <a:r>
              <a:rPr lang="zh-CN" altLang="en-US" smtClean="0"/>
              <a:t>会对预测结果产生不同的影响</a:t>
            </a:r>
          </a:p>
          <a:p>
            <a:pPr marL="1219200" lvl="1" indent="-533400" algn="just">
              <a:spcBef>
                <a:spcPct val="33000"/>
              </a:spcBef>
              <a:defRPr/>
            </a:pPr>
            <a:r>
              <a:rPr lang="zh-CN" altLang="en-US" smtClean="0"/>
              <a:t>当时间序列有较大的随机波动时，宜选较大的</a:t>
            </a:r>
            <a:r>
              <a:rPr lang="zh-CN" altLang="en-US" i="1" smtClean="0">
                <a:sym typeface="Symbol" panose="05050102010706020507" pitchFamily="18" charset="2"/>
              </a:rPr>
              <a:t></a:t>
            </a:r>
            <a:r>
              <a:rPr lang="zh-CN" altLang="en-US" smtClean="0"/>
              <a:t> ，以便能很快跟上近期的变化</a:t>
            </a:r>
          </a:p>
          <a:p>
            <a:pPr marL="1219200" lvl="1" indent="-533400" algn="just">
              <a:spcBef>
                <a:spcPct val="33000"/>
              </a:spcBef>
              <a:defRPr/>
            </a:pPr>
            <a:r>
              <a:rPr lang="zh-CN" altLang="en-US" smtClean="0"/>
              <a:t>当时间序列比较平稳时，宜选较小的</a:t>
            </a:r>
            <a:r>
              <a:rPr lang="zh-CN" altLang="en-US" i="1" smtClean="0">
                <a:sym typeface="Symbol" panose="05050102010706020507" pitchFamily="18" charset="2"/>
              </a:rPr>
              <a:t></a:t>
            </a:r>
            <a:r>
              <a:rPr lang="zh-CN" altLang="en-US" smtClean="0"/>
              <a:t> </a:t>
            </a:r>
          </a:p>
          <a:p>
            <a:pPr marL="609600" indent="-609600" algn="just">
              <a:spcBef>
                <a:spcPct val="33000"/>
              </a:spcBef>
              <a:buFontTx/>
              <a:buAutoNum type="arabicPeriod"/>
              <a:defRPr/>
            </a:pPr>
            <a:r>
              <a:rPr lang="zh-CN" altLang="en-US" smtClean="0"/>
              <a:t>选择</a:t>
            </a:r>
            <a:r>
              <a:rPr lang="zh-CN" altLang="en-US" i="1" smtClean="0">
                <a:sym typeface="Symbol" panose="05050102010706020507" pitchFamily="18" charset="2"/>
              </a:rPr>
              <a:t></a:t>
            </a:r>
            <a:r>
              <a:rPr lang="zh-CN" altLang="en-US" smtClean="0"/>
              <a:t>时，还应考虑预测误差</a:t>
            </a:r>
          </a:p>
          <a:p>
            <a:pPr marL="1219200" lvl="1" indent="-533400" algn="just">
              <a:spcBef>
                <a:spcPct val="33000"/>
              </a:spcBef>
              <a:defRPr/>
            </a:pPr>
            <a:r>
              <a:rPr lang="zh-CN" altLang="en-US" smtClean="0"/>
              <a:t>误差均方来衡量预测误差的大小</a:t>
            </a:r>
          </a:p>
          <a:p>
            <a:pPr marL="1219200" lvl="1" indent="-533400" algn="just">
              <a:spcBef>
                <a:spcPct val="33000"/>
              </a:spcBef>
              <a:defRPr/>
            </a:pPr>
            <a:r>
              <a:rPr lang="zh-CN" altLang="en-US" smtClean="0"/>
              <a:t>确定</a:t>
            </a:r>
            <a:r>
              <a:rPr lang="zh-CN" altLang="en-US" i="1" smtClean="0">
                <a:sym typeface="Symbol" panose="05050102010706020507" pitchFamily="18" charset="2"/>
              </a:rPr>
              <a:t></a:t>
            </a:r>
            <a:r>
              <a:rPr lang="zh-CN" altLang="en-US" smtClean="0"/>
              <a:t>时，可选择几个进行预测，然后找出预测误差最小的作为最后的值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4435">
                                            <p:txEl>
                                              <p:pRg st="0" end="0"/>
                                            </p:txEl>
                                          </p:spTgt>
                                        </p:tgtEl>
                                        <p:attrNameLst>
                                          <p:attrName>style.visibility</p:attrName>
                                        </p:attrNameLst>
                                      </p:cBhvr>
                                      <p:to>
                                        <p:strVal val="visible"/>
                                      </p:to>
                                    </p:set>
                                    <p:animEffect transition="in" filter="wipe(left)">
                                      <p:cBhvr>
                                        <p:cTn id="7" dur="500"/>
                                        <p:tgtEl>
                                          <p:spTgt spid="914435">
                                            <p:txEl>
                                              <p:pRg st="0" end="0"/>
                                            </p:txEl>
                                          </p:spTgt>
                                        </p:tgtEl>
                                      </p:cBhvr>
                                    </p:animEffect>
                                  </p:childTnLst>
                                  <p:subTnLst>
                                    <p:animClr clrSpc="rgb" dir="cw">
                                      <p:cBhvr override="childStyle">
                                        <p:cTn dur="1" fill="hold" display="0" masterRel="nextClick" afterEffect="1"/>
                                        <p:tgtEl>
                                          <p:spTgt spid="91443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14435">
                                            <p:txEl>
                                              <p:pRg st="1" end="1"/>
                                            </p:txEl>
                                          </p:spTgt>
                                        </p:tgtEl>
                                        <p:attrNameLst>
                                          <p:attrName>style.visibility</p:attrName>
                                        </p:attrNameLst>
                                      </p:cBhvr>
                                      <p:to>
                                        <p:strVal val="visible"/>
                                      </p:to>
                                    </p:set>
                                    <p:animEffect transition="in" filter="wipe(left)">
                                      <p:cBhvr>
                                        <p:cTn id="10" dur="500"/>
                                        <p:tgtEl>
                                          <p:spTgt spid="914435">
                                            <p:txEl>
                                              <p:pRg st="1" end="1"/>
                                            </p:txEl>
                                          </p:spTgt>
                                        </p:tgtEl>
                                      </p:cBhvr>
                                    </p:animEffect>
                                  </p:childTnLst>
                                  <p:subTnLst>
                                    <p:animClr clrSpc="rgb" dir="cw">
                                      <p:cBhvr override="childStyle">
                                        <p:cTn dur="1" fill="hold" display="0" masterRel="nextClick" afterEffect="1"/>
                                        <p:tgtEl>
                                          <p:spTgt spid="91443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914435">
                                            <p:txEl>
                                              <p:pRg st="2" end="2"/>
                                            </p:txEl>
                                          </p:spTgt>
                                        </p:tgtEl>
                                        <p:attrNameLst>
                                          <p:attrName>style.visibility</p:attrName>
                                        </p:attrNameLst>
                                      </p:cBhvr>
                                      <p:to>
                                        <p:strVal val="visible"/>
                                      </p:to>
                                    </p:set>
                                    <p:animEffect transition="in" filter="wipe(left)">
                                      <p:cBhvr>
                                        <p:cTn id="13" dur="500"/>
                                        <p:tgtEl>
                                          <p:spTgt spid="914435">
                                            <p:txEl>
                                              <p:pRg st="2" end="2"/>
                                            </p:txEl>
                                          </p:spTgt>
                                        </p:tgtEl>
                                      </p:cBhvr>
                                    </p:animEffect>
                                  </p:childTnLst>
                                  <p:subTnLst>
                                    <p:animClr clrSpc="rgb" dir="cw">
                                      <p:cBhvr override="childStyle">
                                        <p:cTn dur="1" fill="hold" display="0" masterRel="nextClick" afterEffect="1"/>
                                        <p:tgtEl>
                                          <p:spTgt spid="91443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14435">
                                            <p:txEl>
                                              <p:pRg st="3" end="3"/>
                                            </p:txEl>
                                          </p:spTgt>
                                        </p:tgtEl>
                                        <p:attrNameLst>
                                          <p:attrName>style.visibility</p:attrName>
                                        </p:attrNameLst>
                                      </p:cBhvr>
                                      <p:to>
                                        <p:strVal val="visible"/>
                                      </p:to>
                                    </p:set>
                                    <p:animEffect transition="in" filter="wipe(left)">
                                      <p:cBhvr>
                                        <p:cTn id="18" dur="500"/>
                                        <p:tgtEl>
                                          <p:spTgt spid="914435">
                                            <p:txEl>
                                              <p:pRg st="3" end="3"/>
                                            </p:txEl>
                                          </p:spTgt>
                                        </p:tgtEl>
                                      </p:cBhvr>
                                    </p:animEffect>
                                  </p:childTnLst>
                                  <p:subTnLst>
                                    <p:animClr clrSpc="rgb" dir="cw">
                                      <p:cBhvr override="childStyle">
                                        <p:cTn dur="1" fill="hold" display="0" masterRel="nextClick" afterEffect="1"/>
                                        <p:tgtEl>
                                          <p:spTgt spid="91443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914435">
                                            <p:txEl>
                                              <p:pRg st="4" end="4"/>
                                            </p:txEl>
                                          </p:spTgt>
                                        </p:tgtEl>
                                        <p:attrNameLst>
                                          <p:attrName>style.visibility</p:attrName>
                                        </p:attrNameLst>
                                      </p:cBhvr>
                                      <p:to>
                                        <p:strVal val="visible"/>
                                      </p:to>
                                    </p:set>
                                    <p:animEffect transition="in" filter="wipe(left)">
                                      <p:cBhvr>
                                        <p:cTn id="21" dur="500"/>
                                        <p:tgtEl>
                                          <p:spTgt spid="914435">
                                            <p:txEl>
                                              <p:pRg st="4" end="4"/>
                                            </p:txEl>
                                          </p:spTgt>
                                        </p:tgtEl>
                                      </p:cBhvr>
                                    </p:animEffect>
                                  </p:childTnLst>
                                  <p:subTnLst>
                                    <p:animClr clrSpc="rgb" dir="cw">
                                      <p:cBhvr override="childStyle">
                                        <p:cTn dur="1" fill="hold" display="0" masterRel="nextClick" afterEffect="1"/>
                                        <p:tgtEl>
                                          <p:spTgt spid="914435">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914435">
                                            <p:txEl>
                                              <p:pRg st="5" end="5"/>
                                            </p:txEl>
                                          </p:spTgt>
                                        </p:tgtEl>
                                        <p:attrNameLst>
                                          <p:attrName>style.visibility</p:attrName>
                                        </p:attrNameLst>
                                      </p:cBhvr>
                                      <p:to>
                                        <p:strVal val="visible"/>
                                      </p:to>
                                    </p:set>
                                    <p:animEffect transition="in" filter="wipe(left)">
                                      <p:cBhvr>
                                        <p:cTn id="24" dur="500"/>
                                        <p:tgtEl>
                                          <p:spTgt spid="914435">
                                            <p:txEl>
                                              <p:pRg st="5" end="5"/>
                                            </p:txEl>
                                          </p:spTgt>
                                        </p:tgtEl>
                                      </p:cBhvr>
                                    </p:animEffect>
                                  </p:childTnLst>
                                  <p:subTnLst>
                                    <p:animClr clrSpc="rgb" dir="cw">
                                      <p:cBhvr override="childStyle">
                                        <p:cTn dur="1" fill="hold" display="0" masterRel="nextClick" afterEffect="1"/>
                                        <p:tgtEl>
                                          <p:spTgt spid="914435">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smtClean="0">
                <a:solidFill>
                  <a:schemeClr val="hlink"/>
                </a:solidFill>
                <a:latin typeface="Arial" panose="020B0604020202020204" pitchFamily="34" charset="0"/>
              </a:rPr>
              <a:t>)</a:t>
            </a:r>
          </a:p>
        </p:txBody>
      </p:sp>
      <p:sp>
        <p:nvSpPr>
          <p:cNvPr id="918531" name="Rectangle 3"/>
          <p:cNvSpPr>
            <a:spLocks noGrp="1" noChangeArrowheads="1"/>
          </p:cNvSpPr>
          <p:nvPr>
            <p:ph type="body" idx="1"/>
          </p:nvPr>
        </p:nvSpPr>
        <p:spPr>
          <a:xfrm>
            <a:off x="468313" y="3357563"/>
            <a:ext cx="8424862" cy="2879725"/>
          </a:xfrm>
        </p:spPr>
        <p:txBody>
          <a:bodyPr/>
          <a:lstStyle/>
          <a:p>
            <a:pPr marL="609600" indent="-609600" algn="just">
              <a:lnSpc>
                <a:spcPct val="90000"/>
              </a:lnSpc>
              <a:spcBef>
                <a:spcPct val="33000"/>
              </a:spcBef>
              <a:defRPr/>
            </a:pPr>
            <a:r>
              <a:rPr lang="zh-CN" altLang="en-US" sz="2200" b="1" smtClean="0"/>
              <a:t>第</a:t>
            </a:r>
            <a:r>
              <a:rPr lang="en-US" altLang="zh-CN" sz="2200" b="1" smtClean="0">
                <a:cs typeface="Times New Roman" panose="02020603050405020304" pitchFamily="18" charset="0"/>
              </a:rPr>
              <a:t>1</a:t>
            </a:r>
            <a:r>
              <a:rPr lang="zh-CN" altLang="en-US" sz="2200" b="1" smtClean="0"/>
              <a:t>步：</a:t>
            </a:r>
            <a:r>
              <a:rPr lang="zh-CN" altLang="en-US" sz="2200" smtClean="0"/>
              <a:t>选择</a:t>
            </a:r>
            <a:r>
              <a:rPr lang="en-US" altLang="zh-CN" sz="2200" smtClean="0"/>
              <a:t>【</a:t>
            </a:r>
            <a:r>
              <a:rPr lang="zh-CN" altLang="en-US" sz="2200" smtClean="0"/>
              <a:t>工具</a:t>
            </a:r>
            <a:r>
              <a:rPr lang="en-US" altLang="zh-CN" sz="2200" smtClean="0"/>
              <a:t>】</a:t>
            </a:r>
            <a:r>
              <a:rPr lang="zh-CN" altLang="en-US" sz="2200" smtClean="0"/>
              <a:t>下拉菜单</a:t>
            </a:r>
            <a:endParaRPr lang="zh-CN" altLang="en-US" sz="2200" smtClean="0">
              <a:cs typeface="Times New Roman" panose="02020603050405020304" pitchFamily="18" charset="0"/>
            </a:endParaRPr>
          </a:p>
          <a:p>
            <a:pPr marL="609600" indent="-609600" algn="just">
              <a:lnSpc>
                <a:spcPct val="90000"/>
              </a:lnSpc>
              <a:spcBef>
                <a:spcPct val="33000"/>
              </a:spcBef>
              <a:defRPr/>
            </a:pPr>
            <a:r>
              <a:rPr lang="zh-CN" altLang="en-US" sz="2200" b="1" smtClean="0"/>
              <a:t>第</a:t>
            </a:r>
            <a:r>
              <a:rPr lang="en-US" altLang="zh-CN" sz="2200" b="1" smtClean="0">
                <a:cs typeface="Times New Roman" panose="02020603050405020304" pitchFamily="18" charset="0"/>
              </a:rPr>
              <a:t>2</a:t>
            </a:r>
            <a:r>
              <a:rPr lang="zh-CN" altLang="en-US" sz="2200" b="1" smtClean="0"/>
              <a:t>步：</a:t>
            </a:r>
            <a:r>
              <a:rPr lang="zh-CN" altLang="en-US" sz="2200" smtClean="0"/>
              <a:t>选择</a:t>
            </a:r>
            <a:r>
              <a:rPr lang="en-US" altLang="zh-CN" sz="2200" smtClean="0"/>
              <a:t>【</a:t>
            </a:r>
            <a:r>
              <a:rPr lang="zh-CN" altLang="en-US" sz="2200" smtClean="0"/>
              <a:t>数据分析</a:t>
            </a:r>
            <a:r>
              <a:rPr lang="en-US" altLang="zh-CN" sz="2200" smtClean="0"/>
              <a:t>】</a:t>
            </a:r>
            <a:r>
              <a:rPr lang="zh-CN" altLang="en-US" sz="2200" smtClean="0"/>
              <a:t>，并选择</a:t>
            </a:r>
            <a:r>
              <a:rPr lang="en-US" altLang="zh-CN" sz="2200" smtClean="0"/>
              <a:t>【</a:t>
            </a:r>
            <a:r>
              <a:rPr lang="zh-CN" altLang="en-US" sz="2200" smtClean="0"/>
              <a:t>指数平滑</a:t>
            </a:r>
            <a:r>
              <a:rPr lang="en-US" altLang="zh-CN" sz="2200" smtClean="0"/>
              <a:t>】</a:t>
            </a:r>
            <a:r>
              <a:rPr lang="zh-CN" altLang="en-US" sz="2200" smtClean="0"/>
              <a:t>，然后</a:t>
            </a:r>
            <a:r>
              <a:rPr lang="en-US" altLang="zh-CN" sz="2200" smtClean="0"/>
              <a:t>【</a:t>
            </a:r>
            <a:r>
              <a:rPr lang="zh-CN" altLang="en-US" sz="2200" smtClean="0"/>
              <a:t>确定</a:t>
            </a:r>
            <a:r>
              <a:rPr lang="en-US" altLang="zh-CN" sz="2200" smtClean="0"/>
              <a:t>】</a:t>
            </a:r>
            <a:endParaRPr lang="en-US" altLang="zh-CN" sz="2200" smtClean="0">
              <a:cs typeface="Times New Roman" panose="02020603050405020304" pitchFamily="18" charset="0"/>
            </a:endParaRPr>
          </a:p>
          <a:p>
            <a:pPr marL="609600" indent="-609600" algn="just">
              <a:lnSpc>
                <a:spcPct val="90000"/>
              </a:lnSpc>
              <a:spcBef>
                <a:spcPct val="33000"/>
              </a:spcBef>
              <a:defRPr/>
            </a:pPr>
            <a:r>
              <a:rPr lang="zh-CN" altLang="en-US" sz="2200" b="1" smtClean="0"/>
              <a:t>第</a:t>
            </a:r>
            <a:r>
              <a:rPr lang="en-US" altLang="zh-CN" sz="2200" b="1" smtClean="0">
                <a:cs typeface="Times New Roman" panose="02020603050405020304" pitchFamily="18" charset="0"/>
              </a:rPr>
              <a:t>3</a:t>
            </a:r>
            <a:r>
              <a:rPr lang="zh-CN" altLang="en-US" sz="2200" b="1" smtClean="0"/>
              <a:t>步：</a:t>
            </a:r>
            <a:r>
              <a:rPr lang="zh-CN" altLang="en-US" sz="2200" smtClean="0"/>
              <a:t>当对话框出现时</a:t>
            </a:r>
            <a:endParaRPr lang="zh-CN" altLang="en-US" sz="2200" smtClean="0">
              <a:cs typeface="Times New Roman" panose="02020603050405020304" pitchFamily="18" charset="0"/>
            </a:endParaRPr>
          </a:p>
          <a:p>
            <a:pPr marL="609600" indent="-609600" algn="just">
              <a:lnSpc>
                <a:spcPct val="90000"/>
              </a:lnSpc>
              <a:spcBef>
                <a:spcPct val="33000"/>
              </a:spcBef>
              <a:defRPr/>
            </a:pPr>
            <a:r>
              <a:rPr lang="zh-CN" altLang="en-US" sz="2200" smtClean="0">
                <a:cs typeface="Times New Roman" panose="02020603050405020304" pitchFamily="18" charset="0"/>
              </a:rPr>
              <a:t>                </a:t>
            </a:r>
            <a:r>
              <a:rPr lang="zh-CN" altLang="en-US" sz="2200" smtClean="0"/>
              <a:t>在</a:t>
            </a:r>
            <a:r>
              <a:rPr lang="en-US" altLang="zh-CN" sz="2200" smtClean="0"/>
              <a:t>【</a:t>
            </a:r>
            <a:r>
              <a:rPr lang="zh-CN" altLang="en-US" sz="2200" smtClean="0"/>
              <a:t>输入区域</a:t>
            </a:r>
            <a:r>
              <a:rPr lang="en-US" altLang="zh-CN" sz="2200" smtClean="0"/>
              <a:t>】</a:t>
            </a:r>
            <a:r>
              <a:rPr lang="zh-CN" altLang="en-US" sz="2200" smtClean="0"/>
              <a:t>中输入数据区域</a:t>
            </a:r>
            <a:endParaRPr lang="zh-CN" altLang="en-US" sz="2200" smtClean="0">
              <a:cs typeface="Times New Roman" panose="02020603050405020304" pitchFamily="18" charset="0"/>
            </a:endParaRPr>
          </a:p>
          <a:p>
            <a:pPr marL="609600" indent="-609600" algn="just">
              <a:lnSpc>
                <a:spcPct val="90000"/>
              </a:lnSpc>
              <a:spcBef>
                <a:spcPct val="33000"/>
              </a:spcBef>
              <a:defRPr/>
            </a:pPr>
            <a:r>
              <a:rPr lang="zh-CN" altLang="en-US" sz="2200" smtClean="0">
                <a:cs typeface="Times New Roman" panose="02020603050405020304" pitchFamily="18" charset="0"/>
              </a:rPr>
              <a:t>                </a:t>
            </a:r>
            <a:r>
              <a:rPr lang="zh-CN" altLang="en-US" sz="2200" smtClean="0"/>
              <a:t>在</a:t>
            </a:r>
            <a:r>
              <a:rPr lang="en-US" altLang="zh-CN" sz="2200" smtClean="0"/>
              <a:t>【</a:t>
            </a:r>
            <a:r>
              <a:rPr lang="zh-CN" altLang="en-US" sz="2200" smtClean="0"/>
              <a:t>阻尼系数</a:t>
            </a:r>
            <a:r>
              <a:rPr lang="en-US" altLang="zh-CN" sz="2200" smtClean="0"/>
              <a:t>】( </a:t>
            </a:r>
            <a:r>
              <a:rPr lang="zh-CN" altLang="en-US" sz="2200" smtClean="0"/>
              <a:t>注意：阻尼系数</a:t>
            </a:r>
            <a:r>
              <a:rPr lang="en-US" altLang="zh-CN" sz="2200" smtClean="0"/>
              <a:t>=1- </a:t>
            </a:r>
            <a:r>
              <a:rPr lang="en-US" altLang="zh-CN" sz="2200" i="1" smtClean="0">
                <a:sym typeface="Symbol" panose="05050102010706020507" pitchFamily="18" charset="2"/>
              </a:rPr>
              <a:t></a:t>
            </a:r>
            <a:r>
              <a:rPr lang="en-US" altLang="zh-CN" sz="2200" smtClean="0"/>
              <a:t> )</a:t>
            </a:r>
            <a:r>
              <a:rPr lang="zh-CN" altLang="en-US" sz="2200" smtClean="0"/>
              <a:t>输入的值</a:t>
            </a:r>
            <a:endParaRPr lang="zh-CN" altLang="en-US" sz="2200" smtClean="0">
              <a:cs typeface="Times New Roman" panose="02020603050405020304" pitchFamily="18" charset="0"/>
            </a:endParaRPr>
          </a:p>
          <a:p>
            <a:pPr marL="609600" indent="-609600" algn="just">
              <a:lnSpc>
                <a:spcPct val="90000"/>
              </a:lnSpc>
              <a:spcBef>
                <a:spcPct val="33000"/>
              </a:spcBef>
              <a:defRPr/>
            </a:pPr>
            <a:r>
              <a:rPr lang="zh-CN" altLang="en-US" sz="2200" smtClean="0">
                <a:cs typeface="Times New Roman" panose="02020603050405020304" pitchFamily="18" charset="0"/>
              </a:rPr>
              <a:t>                </a:t>
            </a:r>
            <a:r>
              <a:rPr lang="zh-CN" altLang="en-US" sz="2200" smtClean="0"/>
              <a:t>选择</a:t>
            </a:r>
            <a:r>
              <a:rPr lang="en-US" altLang="zh-CN" sz="2200" smtClean="0"/>
              <a:t>【</a:t>
            </a:r>
            <a:r>
              <a:rPr lang="zh-CN" altLang="en-US" sz="2200" smtClean="0"/>
              <a:t>确定”</a:t>
            </a:r>
            <a:r>
              <a:rPr lang="en-US" altLang="zh-CN" sz="2200" b="1" smtClean="0"/>
              <a:t>】</a:t>
            </a:r>
          </a:p>
        </p:txBody>
      </p:sp>
      <p:sp>
        <p:nvSpPr>
          <p:cNvPr id="918532" name="Rectangle 4"/>
          <p:cNvSpPr>
            <a:spLocks noChangeArrowheads="1"/>
          </p:cNvSpPr>
          <p:nvPr/>
        </p:nvSpPr>
        <p:spPr bwMode="auto">
          <a:xfrm>
            <a:off x="533400" y="1600200"/>
            <a:ext cx="8077200" cy="15240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3000"/>
              </a:spcBef>
              <a:defRPr/>
            </a:pPr>
            <a:r>
              <a:rPr lang="en-US" altLang="zh-CN" sz="2600" b="1" smtClean="0">
                <a:solidFill>
                  <a:srgbClr val="FFFF91"/>
                </a:solidFill>
                <a:effectLst>
                  <a:outerShdw blurRad="38100" dist="38100" dir="2700000" algn="tl">
                    <a:srgbClr val="000000"/>
                  </a:outerShdw>
                </a:effectLst>
                <a:latin typeface="Arial" panose="020B0604020202020204" pitchFamily="34" charset="0"/>
              </a:rPr>
              <a:t>【</a:t>
            </a:r>
            <a:r>
              <a:rPr lang="zh-CN" altLang="en-US" sz="2600" b="1" smtClean="0">
                <a:solidFill>
                  <a:srgbClr val="FFFF91"/>
                </a:solidFill>
                <a:effectLst>
                  <a:outerShdw blurRad="38100" dist="38100" dir="2700000" algn="tl">
                    <a:srgbClr val="000000"/>
                  </a:outerShdw>
                </a:effectLst>
                <a:latin typeface="Arial" panose="020B0604020202020204" pitchFamily="34" charset="0"/>
              </a:rPr>
              <a:t>例</a:t>
            </a:r>
            <a:r>
              <a:rPr lang="en-US" altLang="zh-CN" sz="2600" b="1" smtClean="0">
                <a:solidFill>
                  <a:srgbClr val="FFFF91"/>
                </a:solidFill>
                <a:effectLst>
                  <a:outerShdw blurRad="38100" dist="38100" dir="2700000" algn="tl">
                    <a:srgbClr val="000000"/>
                  </a:outerShdw>
                </a:effectLst>
                <a:latin typeface="Arial" panose="020B0604020202020204" pitchFamily="34" charset="0"/>
              </a:rPr>
              <a:t>】</a:t>
            </a:r>
            <a:r>
              <a:rPr lang="zh-CN" altLang="en-US" sz="2600" smtClean="0">
                <a:effectLst>
                  <a:outerShdw blurRad="38100" dist="38100" dir="2700000" algn="tl">
                    <a:srgbClr val="000000"/>
                  </a:outerShdw>
                </a:effectLst>
                <a:latin typeface="Arial" panose="020B0604020202020204" pitchFamily="34" charset="0"/>
              </a:rPr>
              <a:t>对居民消费价格指数数据，选择适当的平滑系数</a:t>
            </a:r>
            <a:r>
              <a:rPr lang="zh-CN" altLang="en-US" sz="260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smtClean="0">
                <a:effectLst>
                  <a:outerShdw blurRad="38100" dist="38100" dir="2700000" algn="tl">
                    <a:srgbClr val="000000"/>
                  </a:outerShdw>
                </a:effectLst>
                <a:latin typeface="Arial" panose="020B0604020202020204" pitchFamily="34" charset="0"/>
              </a:rPr>
              <a:t> ，采用</a:t>
            </a:r>
            <a:r>
              <a:rPr lang="en-US" altLang="zh-CN" sz="2600" smtClean="0">
                <a:solidFill>
                  <a:schemeClr val="hlink"/>
                </a:solidFill>
                <a:effectLst>
                  <a:outerShdw blurRad="38100" dist="38100" dir="2700000" algn="tl">
                    <a:srgbClr val="000000"/>
                  </a:outerShdw>
                </a:effectLst>
                <a:latin typeface="Arial" panose="020B0604020202020204" pitchFamily="34" charset="0"/>
                <a:cs typeface="Times New Roman" panose="02020603050405020304" pitchFamily="18" charset="0"/>
              </a:rPr>
              <a:t>Excel</a:t>
            </a:r>
            <a:r>
              <a:rPr lang="zh-CN" altLang="en-US" sz="2600" smtClean="0">
                <a:effectLst>
                  <a:outerShdw blurRad="38100" dist="38100" dir="2700000" algn="tl">
                    <a:srgbClr val="000000"/>
                  </a:outerShdw>
                </a:effectLst>
                <a:latin typeface="Arial" panose="020B0604020202020204" pitchFamily="34" charset="0"/>
              </a:rPr>
              <a:t>进行指数平滑预测，计算出预测误差，并将原序列和预测后的序列绘制成图形进行比较 </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smtClean="0">
                <a:solidFill>
                  <a:schemeClr val="hlink"/>
                </a:solidFill>
                <a:latin typeface="Arial" panose="020B0604020202020204" pitchFamily="34" charset="0"/>
              </a:rPr>
              <a:t>)</a:t>
            </a:r>
          </a:p>
        </p:txBody>
      </p:sp>
      <p:pic>
        <p:nvPicPr>
          <p:cNvPr id="10547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80645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20578" name="Rectangle 2"/>
          <p:cNvSpPr>
            <a:spLocks noGrp="1" noChangeArrowheads="1"/>
          </p:cNvSpPr>
          <p:nvPr>
            <p:ph type="title"/>
          </p:nvPr>
        </p:nvSpPr>
        <p:spPr>
          <a:xfrm>
            <a:off x="1905000" y="188913"/>
            <a:ext cx="6781800" cy="1143000"/>
          </a:xfrm>
        </p:spPr>
        <p:txBody>
          <a:bodyPr/>
          <a:lstStyle/>
          <a:p>
            <a:pPr>
              <a:defRPr/>
            </a:pPr>
            <a:r>
              <a:rPr lang="zh-CN" altLang="en-US" sz="4000" smtClean="0">
                <a:latin typeface="Arial" panose="020B0604020202020204" pitchFamily="34" charset="0"/>
              </a:rPr>
              <a:t>一次指数平滑</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smtClean="0">
                <a:solidFill>
                  <a:schemeClr val="hlink"/>
                </a:solidFill>
                <a:latin typeface="Arial" panose="020B0604020202020204" pitchFamily="34" charset="0"/>
              </a:rPr>
              <a:t>)</a:t>
            </a:r>
          </a:p>
        </p:txBody>
      </p:sp>
      <p:pic>
        <p:nvPicPr>
          <p:cNvPr id="10752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73238"/>
            <a:ext cx="821848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1676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latin typeface="Arial" panose="020B0604020202020204" pitchFamily="34" charset="0"/>
              </a:rPr>
              <a:t> </a:t>
            </a:r>
            <a:r>
              <a:rPr lang="en-US" altLang="zh-CN" sz="4000" smtClean="0">
                <a:latin typeface="Arial" panose="020B0604020202020204" pitchFamily="34" charset="0"/>
                <a:cs typeface="Arial" panose="020B0604020202020204" pitchFamily="34" charset="0"/>
              </a:rPr>
              <a:t>13</a:t>
            </a:r>
            <a:r>
              <a:rPr lang="en-US" altLang="zh-CN" sz="4000" smtClean="0">
                <a:latin typeface="Arial" panose="020B0604020202020204" pitchFamily="34" charset="0"/>
              </a:rPr>
              <a:t>.5  </a:t>
            </a:r>
            <a:r>
              <a:rPr lang="zh-CN" altLang="en-US" sz="4000" smtClean="0">
                <a:latin typeface="Arial" panose="020B0604020202020204" pitchFamily="34" charset="0"/>
              </a:rPr>
              <a:t>趋势型序列的预测</a:t>
            </a:r>
          </a:p>
        </p:txBody>
      </p:sp>
      <p:sp>
        <p:nvSpPr>
          <p:cNvPr id="924675" name="Rectangle 3"/>
          <p:cNvSpPr>
            <a:spLocks noChangeArrowheads="1"/>
          </p:cNvSpPr>
          <p:nvPr/>
        </p:nvSpPr>
        <p:spPr bwMode="auto">
          <a:xfrm>
            <a:off x="685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13.5.1  </a:t>
            </a:r>
            <a:r>
              <a:rPr lang="zh-CN" altLang="en-US" sz="3200" b="1" smtClean="0"/>
              <a:t>线性趋势预测</a:t>
            </a:r>
          </a:p>
          <a:p>
            <a:pPr algn="l">
              <a:defRPr/>
            </a:pPr>
            <a:r>
              <a:rPr lang="en-US" altLang="zh-CN" sz="3200" b="1" smtClean="0"/>
              <a:t>13.5.2  </a:t>
            </a:r>
            <a:r>
              <a:rPr lang="zh-CN" altLang="en-US" sz="3200" b="1" smtClean="0"/>
              <a:t>非线性趋势预测</a:t>
            </a:r>
          </a:p>
          <a:p>
            <a:pPr algn="l">
              <a:defRPr/>
            </a:pPr>
            <a:endParaRPr lang="en-US" altLang="zh-CN" sz="3200" b="1" smtClean="0"/>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a:xfrm>
            <a:off x="2057400" y="228600"/>
            <a:ext cx="6553200" cy="1143000"/>
          </a:xfrm>
        </p:spPr>
        <p:txBody>
          <a:bodyPr/>
          <a:lstStyle/>
          <a:p>
            <a:pPr>
              <a:defRPr/>
            </a:pPr>
            <a:r>
              <a:rPr lang="zh-CN" altLang="en-US" smtClean="0"/>
              <a:t>趋势序列及其预测方法</a:t>
            </a:r>
            <a:endParaRPr lang="zh-CN" altLang="en-US" smtClean="0">
              <a:solidFill>
                <a:schemeClr val="hlink"/>
              </a:solidFill>
            </a:endParaRPr>
          </a:p>
        </p:txBody>
      </p:sp>
      <p:sp>
        <p:nvSpPr>
          <p:cNvPr id="1099779" name="Rectangle 3"/>
          <p:cNvSpPr>
            <a:spLocks noGrp="1" noChangeArrowheads="1"/>
          </p:cNvSpPr>
          <p:nvPr>
            <p:ph type="body" idx="1"/>
          </p:nvPr>
        </p:nvSpPr>
        <p:spPr>
          <a:xfrm>
            <a:off x="539750" y="1652588"/>
            <a:ext cx="8208963" cy="4368800"/>
          </a:xfrm>
        </p:spPr>
        <p:txBody>
          <a:bodyPr/>
          <a:lstStyle/>
          <a:p>
            <a:pPr marL="609600" indent="-609600" algn="just">
              <a:buFontTx/>
              <a:buAutoNum type="arabicPeriod"/>
              <a:defRPr/>
            </a:pPr>
            <a:r>
              <a:rPr lang="zh-CN" altLang="en-US" smtClean="0"/>
              <a:t>趋势</a:t>
            </a:r>
            <a:r>
              <a:rPr lang="en-US" altLang="zh-CN" smtClean="0">
                <a:solidFill>
                  <a:srgbClr val="FFFF91"/>
                </a:solidFill>
              </a:rPr>
              <a:t>(</a:t>
            </a:r>
            <a:r>
              <a:rPr lang="en-US" altLang="zh-CN" smtClean="0">
                <a:solidFill>
                  <a:srgbClr val="FFFF91"/>
                </a:solidFill>
                <a:cs typeface="Times New Roman" panose="02020603050405020304" pitchFamily="18" charset="0"/>
              </a:rPr>
              <a:t>trend</a:t>
            </a:r>
            <a:r>
              <a:rPr lang="en-US" altLang="zh-CN" smtClean="0">
                <a:solidFill>
                  <a:srgbClr val="FFFF91"/>
                </a:solidFill>
              </a:rPr>
              <a:t>)</a:t>
            </a:r>
          </a:p>
          <a:p>
            <a:pPr marL="1219200" lvl="1" indent="-533400" algn="just">
              <a:defRPr/>
            </a:pPr>
            <a:r>
              <a:rPr lang="zh-CN" altLang="en-US" smtClean="0"/>
              <a:t>持续向上或持续下降的状态或规律</a:t>
            </a:r>
          </a:p>
          <a:p>
            <a:pPr marL="609600" indent="-609600" algn="just">
              <a:buFont typeface="Wingdings" panose="05000000000000000000" pitchFamily="2" charset="2"/>
              <a:buAutoNum type="arabicPeriod"/>
              <a:defRPr/>
            </a:pPr>
            <a:r>
              <a:rPr lang="zh-CN" altLang="en-US" smtClean="0"/>
              <a:t> 有线性趋势和非线性趋势</a:t>
            </a:r>
          </a:p>
          <a:p>
            <a:pPr marL="609600" indent="-609600" algn="just">
              <a:buFont typeface="Wingdings" panose="05000000000000000000" pitchFamily="2" charset="2"/>
              <a:buAutoNum type="arabicPeriod"/>
              <a:defRPr/>
            </a:pPr>
            <a:r>
              <a:rPr lang="zh-CN" altLang="en-US" smtClean="0"/>
              <a:t>方法主要有</a:t>
            </a:r>
          </a:p>
          <a:p>
            <a:pPr marL="1219200" lvl="1" indent="-533400" algn="just">
              <a:defRPr/>
            </a:pPr>
            <a:r>
              <a:rPr lang="zh-CN" altLang="en-US" smtClean="0"/>
              <a:t>线性趋势预测</a:t>
            </a:r>
          </a:p>
          <a:p>
            <a:pPr marL="1219200" lvl="1" indent="-533400" algn="just">
              <a:defRPr/>
            </a:pPr>
            <a:r>
              <a:rPr lang="zh-CN" altLang="en-US" smtClean="0"/>
              <a:t>非线性趋势预测</a:t>
            </a:r>
          </a:p>
          <a:p>
            <a:pPr marL="1219200" lvl="1" indent="-533400" algn="just">
              <a:defRPr/>
            </a:pPr>
            <a:r>
              <a:rPr lang="zh-CN" altLang="en-US" smtClean="0"/>
              <a:t>自回归模型预测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9779">
                                            <p:txEl>
                                              <p:pRg st="0" end="0"/>
                                            </p:txEl>
                                          </p:spTgt>
                                        </p:tgtEl>
                                        <p:attrNameLst>
                                          <p:attrName>style.visibility</p:attrName>
                                        </p:attrNameLst>
                                      </p:cBhvr>
                                      <p:to>
                                        <p:strVal val="visible"/>
                                      </p:to>
                                    </p:set>
                                    <p:animEffect transition="in" filter="wipe(left)">
                                      <p:cBhvr>
                                        <p:cTn id="7" dur="500"/>
                                        <p:tgtEl>
                                          <p:spTgt spid="1099779">
                                            <p:txEl>
                                              <p:pRg st="0" end="0"/>
                                            </p:txEl>
                                          </p:spTgt>
                                        </p:tgtEl>
                                      </p:cBhvr>
                                    </p:animEffect>
                                  </p:childTnLst>
                                  <p:subTnLst>
                                    <p:animClr clrSpc="rgb" dir="cw">
                                      <p:cBhvr override="childStyle">
                                        <p:cTn dur="1" fill="hold" display="0" masterRel="nextClick" afterEffect="1"/>
                                        <p:tgtEl>
                                          <p:spTgt spid="109977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99779">
                                            <p:txEl>
                                              <p:pRg st="1" end="1"/>
                                            </p:txEl>
                                          </p:spTgt>
                                        </p:tgtEl>
                                        <p:attrNameLst>
                                          <p:attrName>style.visibility</p:attrName>
                                        </p:attrNameLst>
                                      </p:cBhvr>
                                      <p:to>
                                        <p:strVal val="visible"/>
                                      </p:to>
                                    </p:set>
                                    <p:animEffect transition="in" filter="wipe(left)">
                                      <p:cBhvr>
                                        <p:cTn id="10" dur="500"/>
                                        <p:tgtEl>
                                          <p:spTgt spid="1099779">
                                            <p:txEl>
                                              <p:pRg st="1" end="1"/>
                                            </p:txEl>
                                          </p:spTgt>
                                        </p:tgtEl>
                                      </p:cBhvr>
                                    </p:animEffect>
                                  </p:childTnLst>
                                  <p:subTnLst>
                                    <p:animClr clrSpc="rgb" dir="cw">
                                      <p:cBhvr override="childStyle">
                                        <p:cTn dur="1" fill="hold" display="0" masterRel="nextClick" afterEffect="1"/>
                                        <p:tgtEl>
                                          <p:spTgt spid="109977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99779">
                                            <p:txEl>
                                              <p:pRg st="2" end="2"/>
                                            </p:txEl>
                                          </p:spTgt>
                                        </p:tgtEl>
                                        <p:attrNameLst>
                                          <p:attrName>style.visibility</p:attrName>
                                        </p:attrNameLst>
                                      </p:cBhvr>
                                      <p:to>
                                        <p:strVal val="visible"/>
                                      </p:to>
                                    </p:set>
                                    <p:animEffect transition="in" filter="wipe(left)">
                                      <p:cBhvr>
                                        <p:cTn id="15" dur="500"/>
                                        <p:tgtEl>
                                          <p:spTgt spid="1099779">
                                            <p:txEl>
                                              <p:pRg st="2" end="2"/>
                                            </p:txEl>
                                          </p:spTgt>
                                        </p:tgtEl>
                                      </p:cBhvr>
                                    </p:animEffect>
                                  </p:childTnLst>
                                  <p:subTnLst>
                                    <p:animClr clrSpc="rgb" dir="cw">
                                      <p:cBhvr override="childStyle">
                                        <p:cTn dur="1" fill="hold" display="0" masterRel="nextClick" afterEffect="1"/>
                                        <p:tgtEl>
                                          <p:spTgt spid="1099779">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99779">
                                            <p:txEl>
                                              <p:pRg st="3" end="3"/>
                                            </p:txEl>
                                          </p:spTgt>
                                        </p:tgtEl>
                                        <p:attrNameLst>
                                          <p:attrName>style.visibility</p:attrName>
                                        </p:attrNameLst>
                                      </p:cBhvr>
                                      <p:to>
                                        <p:strVal val="visible"/>
                                      </p:to>
                                    </p:set>
                                    <p:animEffect transition="in" filter="wipe(left)">
                                      <p:cBhvr>
                                        <p:cTn id="20" dur="500"/>
                                        <p:tgtEl>
                                          <p:spTgt spid="1099779">
                                            <p:txEl>
                                              <p:pRg st="3" end="3"/>
                                            </p:txEl>
                                          </p:spTgt>
                                        </p:tgtEl>
                                      </p:cBhvr>
                                    </p:animEffect>
                                  </p:childTnLst>
                                  <p:subTnLst>
                                    <p:animClr clrSpc="rgb" dir="cw">
                                      <p:cBhvr override="childStyle">
                                        <p:cTn dur="1" fill="hold" display="0" masterRel="nextClick" afterEffect="1"/>
                                        <p:tgtEl>
                                          <p:spTgt spid="1099779">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1099779">
                                            <p:txEl>
                                              <p:pRg st="4" end="4"/>
                                            </p:txEl>
                                          </p:spTgt>
                                        </p:tgtEl>
                                        <p:attrNameLst>
                                          <p:attrName>style.visibility</p:attrName>
                                        </p:attrNameLst>
                                      </p:cBhvr>
                                      <p:to>
                                        <p:strVal val="visible"/>
                                      </p:to>
                                    </p:set>
                                    <p:animEffect transition="in" filter="wipe(left)">
                                      <p:cBhvr>
                                        <p:cTn id="23" dur="500"/>
                                        <p:tgtEl>
                                          <p:spTgt spid="1099779">
                                            <p:txEl>
                                              <p:pRg st="4" end="4"/>
                                            </p:txEl>
                                          </p:spTgt>
                                        </p:tgtEl>
                                      </p:cBhvr>
                                    </p:animEffect>
                                  </p:childTnLst>
                                  <p:subTnLst>
                                    <p:animClr clrSpc="rgb" dir="cw">
                                      <p:cBhvr override="childStyle">
                                        <p:cTn dur="1" fill="hold" display="0" masterRel="nextClick" afterEffect="1"/>
                                        <p:tgtEl>
                                          <p:spTgt spid="1099779">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1099779">
                                            <p:txEl>
                                              <p:pRg st="5" end="5"/>
                                            </p:txEl>
                                          </p:spTgt>
                                        </p:tgtEl>
                                        <p:attrNameLst>
                                          <p:attrName>style.visibility</p:attrName>
                                        </p:attrNameLst>
                                      </p:cBhvr>
                                      <p:to>
                                        <p:strVal val="visible"/>
                                      </p:to>
                                    </p:set>
                                    <p:animEffect transition="in" filter="wipe(left)">
                                      <p:cBhvr>
                                        <p:cTn id="26" dur="500"/>
                                        <p:tgtEl>
                                          <p:spTgt spid="1099779">
                                            <p:txEl>
                                              <p:pRg st="5" end="5"/>
                                            </p:txEl>
                                          </p:spTgt>
                                        </p:tgtEl>
                                      </p:cBhvr>
                                    </p:animEffect>
                                  </p:childTnLst>
                                  <p:subTnLst>
                                    <p:animClr clrSpc="rgb" dir="cw">
                                      <p:cBhvr override="childStyle">
                                        <p:cTn dur="1" fill="hold" display="0" masterRel="nextClick" afterEffect="1"/>
                                        <p:tgtEl>
                                          <p:spTgt spid="1099779">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099779">
                                            <p:txEl>
                                              <p:pRg st="6" end="6"/>
                                            </p:txEl>
                                          </p:spTgt>
                                        </p:tgtEl>
                                        <p:attrNameLst>
                                          <p:attrName>style.visibility</p:attrName>
                                        </p:attrNameLst>
                                      </p:cBhvr>
                                      <p:to>
                                        <p:strVal val="visible"/>
                                      </p:to>
                                    </p:set>
                                    <p:animEffect transition="in" filter="wipe(left)">
                                      <p:cBhvr>
                                        <p:cTn id="29" dur="500"/>
                                        <p:tgtEl>
                                          <p:spTgt spid="1099779">
                                            <p:txEl>
                                              <p:pRg st="6" end="6"/>
                                            </p:txEl>
                                          </p:spTgt>
                                        </p:tgtEl>
                                      </p:cBhvr>
                                    </p:animEffect>
                                  </p:childTnLst>
                                  <p:subTnLst>
                                    <p:animClr clrSpc="rgb" dir="cw">
                                      <p:cBhvr override="childStyle">
                                        <p:cTn dur="1" fill="hold" display="0" masterRel="nextClick" afterEffect="1"/>
                                        <p:tgtEl>
                                          <p:spTgt spid="109977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7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926722" name="Rectangle 2"/>
          <p:cNvSpPr>
            <a:spLocks noGrp="1" noChangeArrowheads="1"/>
          </p:cNvSpPr>
          <p:nvPr>
            <p:ph type="ctrTitle"/>
          </p:nvPr>
        </p:nvSpPr>
        <p:spPr>
          <a:xfrm>
            <a:off x="685800" y="1981200"/>
            <a:ext cx="8001000" cy="1143000"/>
          </a:xfrm>
        </p:spPr>
        <p:txBody>
          <a:bodyPr anchor="ctr" anchorCtr="0"/>
          <a:lstStyle/>
          <a:p>
            <a:pPr>
              <a:defRPr/>
            </a:pPr>
            <a:r>
              <a:rPr lang="zh-CN" altLang="en-US" sz="4400" smtClean="0"/>
              <a:t>线性趋势预测</a:t>
            </a:r>
          </a:p>
        </p:txBody>
      </p:sp>
      <p:grpSp>
        <p:nvGrpSpPr>
          <p:cNvPr id="113667" name="Group 3"/>
          <p:cNvGrpSpPr>
            <a:grpSpLocks/>
          </p:cNvGrpSpPr>
          <p:nvPr/>
        </p:nvGrpSpPr>
        <p:grpSpPr bwMode="auto">
          <a:xfrm>
            <a:off x="2133600" y="3200400"/>
            <a:ext cx="5181600" cy="2743200"/>
            <a:chOff x="1440" y="2256"/>
            <a:chExt cx="3168" cy="1680"/>
          </a:xfrm>
        </p:grpSpPr>
        <p:sp>
          <p:nvSpPr>
            <p:cNvPr id="113668" name="Freeform 4"/>
            <p:cNvSpPr>
              <a:spLocks/>
            </p:cNvSpPr>
            <p:nvPr/>
          </p:nvSpPr>
          <p:spPr bwMode="auto">
            <a:xfrm>
              <a:off x="1440" y="2256"/>
              <a:ext cx="3168" cy="1680"/>
            </a:xfrm>
            <a:custGeom>
              <a:avLst/>
              <a:gdLst>
                <a:gd name="T0" fmla="*/ 0 w 904"/>
                <a:gd name="T1" fmla="*/ 3476 h 811"/>
                <a:gd name="T2" fmla="*/ 0 w 904"/>
                <a:gd name="T3" fmla="*/ 0 h 811"/>
                <a:gd name="T4" fmla="*/ 11088 w 904"/>
                <a:gd name="T5" fmla="*/ 0 h 811"/>
                <a:gd name="T6" fmla="*/ 11088 w 904"/>
                <a:gd name="T7" fmla="*/ 3459 h 811"/>
                <a:gd name="T8" fmla="*/ 0 w 904"/>
                <a:gd name="T9" fmla="*/ 3459 h 811"/>
                <a:gd name="T10" fmla="*/ 0 w 904"/>
                <a:gd name="T11" fmla="*/ 3476 h 8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4" h="811">
                  <a:moveTo>
                    <a:pt x="0" y="810"/>
                  </a:moveTo>
                  <a:lnTo>
                    <a:pt x="0" y="0"/>
                  </a:lnTo>
                  <a:lnTo>
                    <a:pt x="903" y="0"/>
                  </a:lnTo>
                  <a:lnTo>
                    <a:pt x="903" y="806"/>
                  </a:lnTo>
                  <a:lnTo>
                    <a:pt x="0" y="806"/>
                  </a:lnTo>
                  <a:lnTo>
                    <a:pt x="0" y="810"/>
                  </a:lnTo>
                </a:path>
              </a:pathLst>
            </a:custGeom>
            <a:solidFill>
              <a:srgbClr val="CBCB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69" name="Freeform 5"/>
            <p:cNvSpPr>
              <a:spLocks/>
            </p:cNvSpPr>
            <p:nvPr/>
          </p:nvSpPr>
          <p:spPr bwMode="auto">
            <a:xfrm>
              <a:off x="1440" y="2256"/>
              <a:ext cx="3168" cy="1656"/>
            </a:xfrm>
            <a:custGeom>
              <a:avLst/>
              <a:gdLst>
                <a:gd name="T0" fmla="*/ 0 w 910"/>
                <a:gd name="T1" fmla="*/ 3353 h 817"/>
                <a:gd name="T2" fmla="*/ 0 w 910"/>
                <a:gd name="T3" fmla="*/ 0 h 817"/>
                <a:gd name="T4" fmla="*/ 11018 w 910"/>
                <a:gd name="T5" fmla="*/ 0 h 817"/>
                <a:gd name="T6" fmla="*/ 11018 w 910"/>
                <a:gd name="T7" fmla="*/ 3336 h 817"/>
                <a:gd name="T8" fmla="*/ 0 w 910"/>
                <a:gd name="T9" fmla="*/ 3336 h 817"/>
                <a:gd name="T10" fmla="*/ 0 w 910"/>
                <a:gd name="T11" fmla="*/ 3353 h 8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817">
                  <a:moveTo>
                    <a:pt x="0" y="816"/>
                  </a:moveTo>
                  <a:lnTo>
                    <a:pt x="0" y="0"/>
                  </a:lnTo>
                  <a:lnTo>
                    <a:pt x="909" y="0"/>
                  </a:lnTo>
                  <a:lnTo>
                    <a:pt x="909" y="812"/>
                  </a:lnTo>
                  <a:lnTo>
                    <a:pt x="0" y="812"/>
                  </a:lnTo>
                  <a:lnTo>
                    <a:pt x="0" y="8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Line 6"/>
            <p:cNvSpPr>
              <a:spLocks noChangeShapeType="1"/>
            </p:cNvSpPr>
            <p:nvPr/>
          </p:nvSpPr>
          <p:spPr bwMode="auto">
            <a:xfrm>
              <a:off x="4121"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1" name="Line 7"/>
            <p:cNvSpPr>
              <a:spLocks noChangeShapeType="1"/>
            </p:cNvSpPr>
            <p:nvPr/>
          </p:nvSpPr>
          <p:spPr bwMode="auto">
            <a:xfrm>
              <a:off x="3577"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2" name="Line 8"/>
            <p:cNvSpPr>
              <a:spLocks noChangeShapeType="1"/>
            </p:cNvSpPr>
            <p:nvPr/>
          </p:nvSpPr>
          <p:spPr bwMode="auto">
            <a:xfrm>
              <a:off x="3038" y="2263"/>
              <a:ext cx="0" cy="1639"/>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3" name="Line 9"/>
            <p:cNvSpPr>
              <a:spLocks noChangeShapeType="1"/>
            </p:cNvSpPr>
            <p:nvPr/>
          </p:nvSpPr>
          <p:spPr bwMode="auto">
            <a:xfrm>
              <a:off x="2509"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4" name="Line 10"/>
            <p:cNvSpPr>
              <a:spLocks noChangeShapeType="1"/>
            </p:cNvSpPr>
            <p:nvPr/>
          </p:nvSpPr>
          <p:spPr bwMode="auto">
            <a:xfrm>
              <a:off x="1969" y="2256"/>
              <a:ext cx="0" cy="1638"/>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5" name="Line 11"/>
            <p:cNvSpPr>
              <a:spLocks noChangeShapeType="1"/>
            </p:cNvSpPr>
            <p:nvPr/>
          </p:nvSpPr>
          <p:spPr bwMode="auto">
            <a:xfrm>
              <a:off x="1440" y="2657"/>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Line 12"/>
            <p:cNvSpPr>
              <a:spLocks noChangeShapeType="1"/>
            </p:cNvSpPr>
            <p:nvPr/>
          </p:nvSpPr>
          <p:spPr bwMode="auto">
            <a:xfrm>
              <a:off x="1440" y="2963"/>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7" name="Line 13"/>
            <p:cNvSpPr>
              <a:spLocks noChangeShapeType="1"/>
            </p:cNvSpPr>
            <p:nvPr/>
          </p:nvSpPr>
          <p:spPr bwMode="auto">
            <a:xfrm>
              <a:off x="1440" y="3279"/>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8" name="Line 14"/>
            <p:cNvSpPr>
              <a:spLocks noChangeShapeType="1"/>
            </p:cNvSpPr>
            <p:nvPr/>
          </p:nvSpPr>
          <p:spPr bwMode="auto">
            <a:xfrm>
              <a:off x="1440" y="3585"/>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9" name="Line 15"/>
            <p:cNvSpPr>
              <a:spLocks noChangeShapeType="1"/>
            </p:cNvSpPr>
            <p:nvPr/>
          </p:nvSpPr>
          <p:spPr bwMode="auto">
            <a:xfrm flipV="1">
              <a:off x="1563" y="2536"/>
              <a:ext cx="3015" cy="1166"/>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13680" name="Freeform 16"/>
            <p:cNvSpPr>
              <a:spLocks/>
            </p:cNvSpPr>
            <p:nvPr/>
          </p:nvSpPr>
          <p:spPr bwMode="auto">
            <a:xfrm>
              <a:off x="1680" y="2448"/>
              <a:ext cx="2784" cy="1296"/>
            </a:xfrm>
            <a:custGeom>
              <a:avLst/>
              <a:gdLst>
                <a:gd name="T0" fmla="*/ 0 w 2604"/>
                <a:gd name="T1" fmla="*/ 1346 h 1248"/>
                <a:gd name="T2" fmla="*/ 96 w 2604"/>
                <a:gd name="T3" fmla="*/ 1178 h 1248"/>
                <a:gd name="T4" fmla="*/ 110 w 2604"/>
                <a:gd name="T5" fmla="*/ 1113 h 1248"/>
                <a:gd name="T6" fmla="*/ 137 w 2604"/>
                <a:gd name="T7" fmla="*/ 1035 h 1248"/>
                <a:gd name="T8" fmla="*/ 179 w 2604"/>
                <a:gd name="T9" fmla="*/ 1061 h 1248"/>
                <a:gd name="T10" fmla="*/ 205 w 2604"/>
                <a:gd name="T11" fmla="*/ 1152 h 1248"/>
                <a:gd name="T12" fmla="*/ 261 w 2604"/>
                <a:gd name="T13" fmla="*/ 1242 h 1248"/>
                <a:gd name="T14" fmla="*/ 370 w 2604"/>
                <a:gd name="T15" fmla="*/ 971 h 1248"/>
                <a:gd name="T16" fmla="*/ 522 w 2604"/>
                <a:gd name="T17" fmla="*/ 1268 h 1248"/>
                <a:gd name="T18" fmla="*/ 576 w 2604"/>
                <a:gd name="T19" fmla="*/ 1152 h 1248"/>
                <a:gd name="T20" fmla="*/ 617 w 2604"/>
                <a:gd name="T21" fmla="*/ 815 h 1248"/>
                <a:gd name="T22" fmla="*/ 631 w 2604"/>
                <a:gd name="T23" fmla="*/ 906 h 1248"/>
                <a:gd name="T24" fmla="*/ 659 w 2604"/>
                <a:gd name="T25" fmla="*/ 854 h 1248"/>
                <a:gd name="T26" fmla="*/ 727 w 2604"/>
                <a:gd name="T27" fmla="*/ 660 h 1248"/>
                <a:gd name="T28" fmla="*/ 741 w 2604"/>
                <a:gd name="T29" fmla="*/ 751 h 1248"/>
                <a:gd name="T30" fmla="*/ 755 w 2604"/>
                <a:gd name="T31" fmla="*/ 829 h 1248"/>
                <a:gd name="T32" fmla="*/ 795 w 2604"/>
                <a:gd name="T33" fmla="*/ 815 h 1248"/>
                <a:gd name="T34" fmla="*/ 837 w 2604"/>
                <a:gd name="T35" fmla="*/ 763 h 1248"/>
                <a:gd name="T36" fmla="*/ 850 w 2604"/>
                <a:gd name="T37" fmla="*/ 815 h 1248"/>
                <a:gd name="T38" fmla="*/ 864 w 2604"/>
                <a:gd name="T39" fmla="*/ 880 h 1248"/>
                <a:gd name="T40" fmla="*/ 932 w 2604"/>
                <a:gd name="T41" fmla="*/ 777 h 1248"/>
                <a:gd name="T42" fmla="*/ 988 w 2604"/>
                <a:gd name="T43" fmla="*/ 673 h 1248"/>
                <a:gd name="T44" fmla="*/ 1056 w 2604"/>
                <a:gd name="T45" fmla="*/ 932 h 1248"/>
                <a:gd name="T46" fmla="*/ 1070 w 2604"/>
                <a:gd name="T47" fmla="*/ 1009 h 1248"/>
                <a:gd name="T48" fmla="*/ 1097 w 2604"/>
                <a:gd name="T49" fmla="*/ 1113 h 1248"/>
                <a:gd name="T50" fmla="*/ 1139 w 2604"/>
                <a:gd name="T51" fmla="*/ 1048 h 1248"/>
                <a:gd name="T52" fmla="*/ 1221 w 2604"/>
                <a:gd name="T53" fmla="*/ 1022 h 1248"/>
                <a:gd name="T54" fmla="*/ 1275 w 2604"/>
                <a:gd name="T55" fmla="*/ 685 h 1248"/>
                <a:gd name="T56" fmla="*/ 1372 w 2604"/>
                <a:gd name="T57" fmla="*/ 324 h 1248"/>
                <a:gd name="T58" fmla="*/ 1426 w 2604"/>
                <a:gd name="T59" fmla="*/ 647 h 1248"/>
                <a:gd name="T60" fmla="*/ 1468 w 2604"/>
                <a:gd name="T61" fmla="*/ 621 h 1248"/>
                <a:gd name="T62" fmla="*/ 1536 w 2604"/>
                <a:gd name="T63" fmla="*/ 854 h 1248"/>
                <a:gd name="T64" fmla="*/ 1619 w 2604"/>
                <a:gd name="T65" fmla="*/ 583 h 1248"/>
                <a:gd name="T66" fmla="*/ 1646 w 2604"/>
                <a:gd name="T67" fmla="*/ 635 h 1248"/>
                <a:gd name="T68" fmla="*/ 1659 w 2604"/>
                <a:gd name="T69" fmla="*/ 685 h 1248"/>
                <a:gd name="T70" fmla="*/ 1866 w 2604"/>
                <a:gd name="T71" fmla="*/ 517 h 1248"/>
                <a:gd name="T72" fmla="*/ 1880 w 2604"/>
                <a:gd name="T73" fmla="*/ 569 h 1248"/>
                <a:gd name="T74" fmla="*/ 1934 w 2604"/>
                <a:gd name="T75" fmla="*/ 647 h 1248"/>
                <a:gd name="T76" fmla="*/ 2181 w 2604"/>
                <a:gd name="T77" fmla="*/ 388 h 1248"/>
                <a:gd name="T78" fmla="*/ 2209 w 2604"/>
                <a:gd name="T79" fmla="*/ 595 h 1248"/>
                <a:gd name="T80" fmla="*/ 2222 w 2604"/>
                <a:gd name="T81" fmla="*/ 699 h 1248"/>
                <a:gd name="T82" fmla="*/ 2346 w 2604"/>
                <a:gd name="T83" fmla="*/ 0 h 1248"/>
                <a:gd name="T84" fmla="*/ 2483 w 2604"/>
                <a:gd name="T85" fmla="*/ 246 h 1248"/>
                <a:gd name="T86" fmla="*/ 2565 w 2604"/>
                <a:gd name="T87" fmla="*/ 272 h 1248"/>
                <a:gd name="T88" fmla="*/ 2661 w 2604"/>
                <a:gd name="T89" fmla="*/ 375 h 1248"/>
                <a:gd name="T90" fmla="*/ 2716 w 2604"/>
                <a:gd name="T91" fmla="*/ 220 h 1248"/>
                <a:gd name="T92" fmla="*/ 2743 w 2604"/>
                <a:gd name="T93" fmla="*/ 259 h 1248"/>
                <a:gd name="T94" fmla="*/ 2771 w 2604"/>
                <a:gd name="T95" fmla="*/ 336 h 1248"/>
                <a:gd name="T96" fmla="*/ 2826 w 2604"/>
                <a:gd name="T97" fmla="*/ 311 h 1248"/>
                <a:gd name="T98" fmla="*/ 2908 w 2604"/>
                <a:gd name="T99" fmla="*/ 156 h 1248"/>
                <a:gd name="T100" fmla="*/ 2976 w 2604"/>
                <a:gd name="T101" fmla="*/ 116 h 1248"/>
                <a:gd name="T102" fmla="*/ 2976 w 2604"/>
                <a:gd name="T103" fmla="*/ 12 h 12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604" h="1248">
                  <a:moveTo>
                    <a:pt x="0" y="1248"/>
                  </a:moveTo>
                  <a:cubicBezTo>
                    <a:pt x="34" y="1198"/>
                    <a:pt x="51" y="1142"/>
                    <a:pt x="84" y="1092"/>
                  </a:cubicBezTo>
                  <a:cubicBezTo>
                    <a:pt x="88" y="1072"/>
                    <a:pt x="91" y="1052"/>
                    <a:pt x="96" y="1032"/>
                  </a:cubicBezTo>
                  <a:cubicBezTo>
                    <a:pt x="103" y="1008"/>
                    <a:pt x="120" y="960"/>
                    <a:pt x="120" y="960"/>
                  </a:cubicBezTo>
                  <a:cubicBezTo>
                    <a:pt x="132" y="968"/>
                    <a:pt x="148" y="972"/>
                    <a:pt x="156" y="984"/>
                  </a:cubicBezTo>
                  <a:cubicBezTo>
                    <a:pt x="172" y="1008"/>
                    <a:pt x="169" y="1041"/>
                    <a:pt x="180" y="1068"/>
                  </a:cubicBezTo>
                  <a:cubicBezTo>
                    <a:pt x="198" y="1111"/>
                    <a:pt x="204" y="1116"/>
                    <a:pt x="228" y="1152"/>
                  </a:cubicBezTo>
                  <a:cubicBezTo>
                    <a:pt x="296" y="1050"/>
                    <a:pt x="288" y="1007"/>
                    <a:pt x="324" y="900"/>
                  </a:cubicBezTo>
                  <a:cubicBezTo>
                    <a:pt x="370" y="992"/>
                    <a:pt x="399" y="1090"/>
                    <a:pt x="456" y="1176"/>
                  </a:cubicBezTo>
                  <a:cubicBezTo>
                    <a:pt x="471" y="1139"/>
                    <a:pt x="490" y="1105"/>
                    <a:pt x="504" y="1068"/>
                  </a:cubicBezTo>
                  <a:cubicBezTo>
                    <a:pt x="538" y="976"/>
                    <a:pt x="533" y="848"/>
                    <a:pt x="540" y="756"/>
                  </a:cubicBezTo>
                  <a:cubicBezTo>
                    <a:pt x="544" y="784"/>
                    <a:pt x="532" y="820"/>
                    <a:pt x="552" y="840"/>
                  </a:cubicBezTo>
                  <a:cubicBezTo>
                    <a:pt x="565" y="853"/>
                    <a:pt x="569" y="809"/>
                    <a:pt x="576" y="792"/>
                  </a:cubicBezTo>
                  <a:cubicBezTo>
                    <a:pt x="601" y="730"/>
                    <a:pt x="599" y="667"/>
                    <a:pt x="636" y="612"/>
                  </a:cubicBezTo>
                  <a:cubicBezTo>
                    <a:pt x="640" y="640"/>
                    <a:pt x="644" y="668"/>
                    <a:pt x="648" y="696"/>
                  </a:cubicBezTo>
                  <a:cubicBezTo>
                    <a:pt x="652" y="720"/>
                    <a:pt x="645" y="749"/>
                    <a:pt x="660" y="768"/>
                  </a:cubicBezTo>
                  <a:cubicBezTo>
                    <a:pt x="668" y="778"/>
                    <a:pt x="684" y="760"/>
                    <a:pt x="696" y="756"/>
                  </a:cubicBezTo>
                  <a:cubicBezTo>
                    <a:pt x="708" y="740"/>
                    <a:pt x="712" y="708"/>
                    <a:pt x="732" y="708"/>
                  </a:cubicBezTo>
                  <a:cubicBezTo>
                    <a:pt x="748" y="708"/>
                    <a:pt x="740" y="740"/>
                    <a:pt x="744" y="756"/>
                  </a:cubicBezTo>
                  <a:cubicBezTo>
                    <a:pt x="748" y="776"/>
                    <a:pt x="752" y="796"/>
                    <a:pt x="756" y="816"/>
                  </a:cubicBezTo>
                  <a:cubicBezTo>
                    <a:pt x="820" y="774"/>
                    <a:pt x="776" y="813"/>
                    <a:pt x="816" y="720"/>
                  </a:cubicBezTo>
                  <a:cubicBezTo>
                    <a:pt x="830" y="687"/>
                    <a:pt x="864" y="624"/>
                    <a:pt x="864" y="624"/>
                  </a:cubicBezTo>
                  <a:cubicBezTo>
                    <a:pt x="906" y="708"/>
                    <a:pt x="911" y="771"/>
                    <a:pt x="924" y="864"/>
                  </a:cubicBezTo>
                  <a:cubicBezTo>
                    <a:pt x="927" y="888"/>
                    <a:pt x="931" y="912"/>
                    <a:pt x="936" y="936"/>
                  </a:cubicBezTo>
                  <a:cubicBezTo>
                    <a:pt x="943" y="968"/>
                    <a:pt x="960" y="1032"/>
                    <a:pt x="960" y="1032"/>
                  </a:cubicBezTo>
                  <a:cubicBezTo>
                    <a:pt x="972" y="1012"/>
                    <a:pt x="978" y="986"/>
                    <a:pt x="996" y="972"/>
                  </a:cubicBezTo>
                  <a:cubicBezTo>
                    <a:pt x="1016" y="956"/>
                    <a:pt x="1055" y="970"/>
                    <a:pt x="1068" y="948"/>
                  </a:cubicBezTo>
                  <a:cubicBezTo>
                    <a:pt x="1098" y="895"/>
                    <a:pt x="1100" y="711"/>
                    <a:pt x="1116" y="636"/>
                  </a:cubicBezTo>
                  <a:cubicBezTo>
                    <a:pt x="1140" y="522"/>
                    <a:pt x="1181" y="414"/>
                    <a:pt x="1200" y="300"/>
                  </a:cubicBezTo>
                  <a:cubicBezTo>
                    <a:pt x="1220" y="400"/>
                    <a:pt x="1223" y="501"/>
                    <a:pt x="1248" y="600"/>
                  </a:cubicBezTo>
                  <a:cubicBezTo>
                    <a:pt x="1260" y="592"/>
                    <a:pt x="1270" y="571"/>
                    <a:pt x="1284" y="576"/>
                  </a:cubicBezTo>
                  <a:cubicBezTo>
                    <a:pt x="1335" y="593"/>
                    <a:pt x="1336" y="745"/>
                    <a:pt x="1344" y="792"/>
                  </a:cubicBezTo>
                  <a:cubicBezTo>
                    <a:pt x="1378" y="708"/>
                    <a:pt x="1376" y="621"/>
                    <a:pt x="1416" y="540"/>
                  </a:cubicBezTo>
                  <a:cubicBezTo>
                    <a:pt x="1424" y="556"/>
                    <a:pt x="1434" y="571"/>
                    <a:pt x="1440" y="588"/>
                  </a:cubicBezTo>
                  <a:cubicBezTo>
                    <a:pt x="1446" y="603"/>
                    <a:pt x="1436" y="639"/>
                    <a:pt x="1452" y="636"/>
                  </a:cubicBezTo>
                  <a:cubicBezTo>
                    <a:pt x="1535" y="619"/>
                    <a:pt x="1578" y="534"/>
                    <a:pt x="1632" y="480"/>
                  </a:cubicBezTo>
                  <a:cubicBezTo>
                    <a:pt x="1636" y="496"/>
                    <a:pt x="1637" y="513"/>
                    <a:pt x="1644" y="528"/>
                  </a:cubicBezTo>
                  <a:cubicBezTo>
                    <a:pt x="1657" y="554"/>
                    <a:pt x="1692" y="600"/>
                    <a:pt x="1692" y="600"/>
                  </a:cubicBezTo>
                  <a:cubicBezTo>
                    <a:pt x="1782" y="540"/>
                    <a:pt x="1873" y="464"/>
                    <a:pt x="1908" y="360"/>
                  </a:cubicBezTo>
                  <a:cubicBezTo>
                    <a:pt x="1916" y="424"/>
                    <a:pt x="1924" y="488"/>
                    <a:pt x="1932" y="552"/>
                  </a:cubicBezTo>
                  <a:cubicBezTo>
                    <a:pt x="1936" y="584"/>
                    <a:pt x="1944" y="648"/>
                    <a:pt x="1944" y="648"/>
                  </a:cubicBezTo>
                  <a:cubicBezTo>
                    <a:pt x="2068" y="463"/>
                    <a:pt x="1983" y="208"/>
                    <a:pt x="2052" y="0"/>
                  </a:cubicBezTo>
                  <a:cubicBezTo>
                    <a:pt x="2117" y="65"/>
                    <a:pt x="2108" y="164"/>
                    <a:pt x="2172" y="228"/>
                  </a:cubicBezTo>
                  <a:cubicBezTo>
                    <a:pt x="2190" y="246"/>
                    <a:pt x="2220" y="244"/>
                    <a:pt x="2244" y="252"/>
                  </a:cubicBezTo>
                  <a:cubicBezTo>
                    <a:pt x="2261" y="302"/>
                    <a:pt x="2277" y="331"/>
                    <a:pt x="2328" y="348"/>
                  </a:cubicBezTo>
                  <a:cubicBezTo>
                    <a:pt x="2344" y="300"/>
                    <a:pt x="2348" y="162"/>
                    <a:pt x="2376" y="204"/>
                  </a:cubicBezTo>
                  <a:cubicBezTo>
                    <a:pt x="2384" y="216"/>
                    <a:pt x="2394" y="227"/>
                    <a:pt x="2400" y="240"/>
                  </a:cubicBezTo>
                  <a:cubicBezTo>
                    <a:pt x="2410" y="263"/>
                    <a:pt x="2424" y="312"/>
                    <a:pt x="2424" y="312"/>
                  </a:cubicBezTo>
                  <a:cubicBezTo>
                    <a:pt x="2440" y="304"/>
                    <a:pt x="2459" y="301"/>
                    <a:pt x="2472" y="288"/>
                  </a:cubicBezTo>
                  <a:cubicBezTo>
                    <a:pt x="2497" y="263"/>
                    <a:pt x="2526" y="180"/>
                    <a:pt x="2544" y="144"/>
                  </a:cubicBezTo>
                  <a:lnTo>
                    <a:pt x="2604" y="108"/>
                  </a:lnTo>
                  <a:lnTo>
                    <a:pt x="2604" y="12"/>
                  </a:lnTo>
                </a:path>
              </a:pathLst>
            </a:custGeom>
            <a:noFill/>
            <a:ln w="28575" cap="flat" cmpd="sng">
              <a:solidFill>
                <a:srgbClr val="FF51B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线性趋势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linear trend</a:t>
            </a:r>
            <a:r>
              <a:rPr lang="en-US" altLang="zh-CN" sz="3600" smtClean="0">
                <a:solidFill>
                  <a:schemeClr val="hlink"/>
                </a:solidFill>
                <a:latin typeface="Arial" panose="020B0604020202020204" pitchFamily="34" charset="0"/>
              </a:rPr>
              <a:t>)</a:t>
            </a:r>
          </a:p>
        </p:txBody>
      </p:sp>
      <p:sp>
        <p:nvSpPr>
          <p:cNvPr id="591875" name="Rectangle 3"/>
          <p:cNvSpPr>
            <a:spLocks noGrp="1" noChangeArrowheads="1"/>
          </p:cNvSpPr>
          <p:nvPr>
            <p:ph type="body" idx="1"/>
          </p:nvPr>
        </p:nvSpPr>
        <p:spPr>
          <a:xfrm>
            <a:off x="3733800" y="1773238"/>
            <a:ext cx="5105400" cy="4322762"/>
          </a:xfrm>
        </p:spPr>
        <p:txBody>
          <a:bodyPr/>
          <a:lstStyle/>
          <a:p>
            <a:pPr marL="609600" indent="-609600" algn="just">
              <a:lnSpc>
                <a:spcPct val="90000"/>
              </a:lnSpc>
              <a:spcBef>
                <a:spcPct val="33000"/>
              </a:spcBef>
              <a:buFontTx/>
              <a:buAutoNum type="arabicPeriod"/>
              <a:defRPr/>
            </a:pPr>
            <a:r>
              <a:rPr lang="zh-CN" altLang="en-US" sz="3000" smtClean="0">
                <a:sym typeface="Wingdings" panose="05000000000000000000" pitchFamily="2" charset="2"/>
              </a:rPr>
              <a:t>现象</a:t>
            </a:r>
            <a:r>
              <a:rPr lang="zh-CN" altLang="en-US" sz="3000" smtClean="0">
                <a:latin typeface="Times New Roman" panose="02020603050405020304" pitchFamily="18" charset="0"/>
                <a:sym typeface="Wingdings" panose="05000000000000000000" pitchFamily="2" charset="2"/>
              </a:rPr>
              <a:t>随着时间的推移而呈现出稳定增长或下降的线性变化规律</a:t>
            </a:r>
          </a:p>
          <a:p>
            <a:pPr marL="609600" indent="-609600" algn="just">
              <a:lnSpc>
                <a:spcPct val="90000"/>
              </a:lnSpc>
              <a:spcBef>
                <a:spcPct val="33000"/>
              </a:spcBef>
              <a:buFontTx/>
              <a:buAutoNum type="arabicPeriod"/>
              <a:defRPr/>
            </a:pPr>
            <a:r>
              <a:rPr lang="zh-CN" altLang="en-US" sz="3000" smtClean="0">
                <a:sym typeface="Wingdings" panose="05000000000000000000" pitchFamily="2" charset="2"/>
              </a:rPr>
              <a:t>由影响时间序列的基本因素作用形成</a:t>
            </a:r>
          </a:p>
          <a:p>
            <a:pPr marL="609600" indent="-609600" algn="just">
              <a:lnSpc>
                <a:spcPct val="90000"/>
              </a:lnSpc>
              <a:spcBef>
                <a:spcPct val="33000"/>
              </a:spcBef>
              <a:buFontTx/>
              <a:buAutoNum type="arabicPeriod"/>
              <a:defRPr/>
            </a:pPr>
            <a:r>
              <a:rPr lang="zh-CN" altLang="en-US" sz="3000" smtClean="0">
                <a:sym typeface="Wingdings" panose="05000000000000000000" pitchFamily="2" charset="2"/>
              </a:rPr>
              <a:t>时间序列的成分之一</a:t>
            </a:r>
          </a:p>
          <a:p>
            <a:pPr marL="609600" indent="-609600" algn="just">
              <a:lnSpc>
                <a:spcPct val="90000"/>
              </a:lnSpc>
              <a:spcBef>
                <a:spcPct val="33000"/>
              </a:spcBef>
              <a:buFontTx/>
              <a:buAutoNum type="arabicPeriod"/>
              <a:defRPr/>
            </a:pPr>
            <a:r>
              <a:rPr lang="zh-CN" altLang="en-US" sz="3000" smtClean="0">
                <a:sym typeface="Wingdings" panose="05000000000000000000" pitchFamily="2" charset="2"/>
              </a:rPr>
              <a:t>预测方法：线性模型法</a:t>
            </a:r>
          </a:p>
        </p:txBody>
      </p:sp>
      <p:pic>
        <p:nvPicPr>
          <p:cNvPr id="115716" name="Picture 9" descr="BS02064_">
            <a:hlinkHover r:id="" action="ppaction://noaction" highlightClick="1"/>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505200" cy="4265613"/>
          </a:xfrm>
          <a:prstGeom prst="rect">
            <a:avLst/>
          </a:prstGeom>
          <a:noFill/>
          <a:ln>
            <a:noFill/>
          </a:ln>
          <a:extLst>
            <a:ext uri="{909E8E84-426E-40DD-AFC4-6F175D3DCCD1}">
              <a14:hiddenFill xmlns:a14="http://schemas.microsoft.com/office/drawing/2010/main">
                <a:solidFill>
                  <a:srgbClr val="FAF6CE"/>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1875">
                                            <p:txEl>
                                              <p:pRg st="0" end="0"/>
                                            </p:txEl>
                                          </p:spTgt>
                                        </p:tgtEl>
                                        <p:attrNameLst>
                                          <p:attrName>style.visibility</p:attrName>
                                        </p:attrNameLst>
                                      </p:cBhvr>
                                      <p:to>
                                        <p:strVal val="visible"/>
                                      </p:to>
                                    </p:set>
                                    <p:animEffect transition="in" filter="wipe(left)">
                                      <p:cBhvr>
                                        <p:cTn id="7" dur="500"/>
                                        <p:tgtEl>
                                          <p:spTgt spid="591875">
                                            <p:txEl>
                                              <p:pRg st="0" end="0"/>
                                            </p:txEl>
                                          </p:spTgt>
                                        </p:tgtEl>
                                      </p:cBhvr>
                                    </p:animEffect>
                                  </p:childTnLst>
                                  <p:subTnLst>
                                    <p:animClr clrSpc="rgb" dir="cw">
                                      <p:cBhvr override="childStyle">
                                        <p:cTn dur="1" fill="hold" display="0" masterRel="nextClick" afterEffect="1"/>
                                        <p:tgtEl>
                                          <p:spTgt spid="59187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1875">
                                            <p:txEl>
                                              <p:pRg st="1" end="1"/>
                                            </p:txEl>
                                          </p:spTgt>
                                        </p:tgtEl>
                                        <p:attrNameLst>
                                          <p:attrName>style.visibility</p:attrName>
                                        </p:attrNameLst>
                                      </p:cBhvr>
                                      <p:to>
                                        <p:strVal val="visible"/>
                                      </p:to>
                                    </p:set>
                                    <p:animEffect transition="in" filter="wipe(left)">
                                      <p:cBhvr>
                                        <p:cTn id="12" dur="500"/>
                                        <p:tgtEl>
                                          <p:spTgt spid="591875">
                                            <p:txEl>
                                              <p:pRg st="1" end="1"/>
                                            </p:txEl>
                                          </p:spTgt>
                                        </p:tgtEl>
                                      </p:cBhvr>
                                    </p:animEffect>
                                  </p:childTnLst>
                                  <p:subTnLst>
                                    <p:animClr clrSpc="rgb" dir="cw">
                                      <p:cBhvr override="childStyle">
                                        <p:cTn dur="1" fill="hold" display="0" masterRel="nextClick" afterEffect="1"/>
                                        <p:tgtEl>
                                          <p:spTgt spid="59187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1875">
                                            <p:txEl>
                                              <p:pRg st="2" end="2"/>
                                            </p:txEl>
                                          </p:spTgt>
                                        </p:tgtEl>
                                        <p:attrNameLst>
                                          <p:attrName>style.visibility</p:attrName>
                                        </p:attrNameLst>
                                      </p:cBhvr>
                                      <p:to>
                                        <p:strVal val="visible"/>
                                      </p:to>
                                    </p:set>
                                    <p:animEffect transition="in" filter="wipe(left)">
                                      <p:cBhvr>
                                        <p:cTn id="17" dur="500"/>
                                        <p:tgtEl>
                                          <p:spTgt spid="591875">
                                            <p:txEl>
                                              <p:pRg st="2" end="2"/>
                                            </p:txEl>
                                          </p:spTgt>
                                        </p:tgtEl>
                                      </p:cBhvr>
                                    </p:animEffect>
                                  </p:childTnLst>
                                  <p:subTnLst>
                                    <p:animClr clrSpc="rgb" dir="cw">
                                      <p:cBhvr override="childStyle">
                                        <p:cTn dur="1" fill="hold" display="0" masterRel="nextClick" afterEffect="1"/>
                                        <p:tgtEl>
                                          <p:spTgt spid="59187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1875">
                                            <p:txEl>
                                              <p:pRg st="3" end="3"/>
                                            </p:txEl>
                                          </p:spTgt>
                                        </p:tgtEl>
                                        <p:attrNameLst>
                                          <p:attrName>style.visibility</p:attrName>
                                        </p:attrNameLst>
                                      </p:cBhvr>
                                      <p:to>
                                        <p:strVal val="visible"/>
                                      </p:to>
                                    </p:set>
                                    <p:animEffect transition="in" filter="wipe(left)">
                                      <p:cBhvr>
                                        <p:cTn id="22" dur="500"/>
                                        <p:tgtEl>
                                          <p:spTgt spid="591875">
                                            <p:txEl>
                                              <p:pRg st="3" end="3"/>
                                            </p:txEl>
                                          </p:spTgt>
                                        </p:tgtEl>
                                      </p:cBhvr>
                                    </p:animEffect>
                                  </p:childTnLst>
                                  <p:subTnLst>
                                    <p:animClr clrSpc="rgb" dir="cw">
                                      <p:cBhvr override="childStyle">
                                        <p:cTn dur="1" fill="hold" display="0" masterRel="nextClick" afterEffect="1"/>
                                        <p:tgtEl>
                                          <p:spTgt spid="591875">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线性模型法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线性趋势方程</a:t>
            </a:r>
            <a:r>
              <a:rPr lang="en-US" altLang="zh-CN" sz="3600" smtClean="0">
                <a:solidFill>
                  <a:schemeClr val="hlink"/>
                </a:solidFill>
                <a:latin typeface="Arial" panose="020B0604020202020204" pitchFamily="34" charset="0"/>
              </a:rPr>
              <a:t>)</a:t>
            </a:r>
          </a:p>
        </p:txBody>
      </p:sp>
      <p:sp>
        <p:nvSpPr>
          <p:cNvPr id="691203" name="Rectangle 3"/>
          <p:cNvSpPr>
            <a:spLocks noGrp="1" noChangeArrowheads="1"/>
          </p:cNvSpPr>
          <p:nvPr>
            <p:ph type="body" idx="1"/>
          </p:nvPr>
        </p:nvSpPr>
        <p:spPr>
          <a:xfrm>
            <a:off x="533400" y="1773238"/>
            <a:ext cx="8001000" cy="1579562"/>
          </a:xfrm>
        </p:spPr>
        <p:txBody>
          <a:bodyPr/>
          <a:lstStyle/>
          <a:p>
            <a:pPr marL="609600" indent="-609600" algn="just">
              <a:spcBef>
                <a:spcPct val="33000"/>
              </a:spcBef>
              <a:defRPr/>
            </a:pPr>
            <a:r>
              <a:rPr lang="en-US" altLang="zh-CN" smtClean="0">
                <a:solidFill>
                  <a:schemeClr val="tx2"/>
                </a:solidFill>
                <a:sym typeface="Wingdings 3" panose="05040102010807070707" pitchFamily="18" charset="2"/>
              </a:rPr>
              <a:t></a:t>
            </a:r>
            <a:r>
              <a:rPr lang="zh-CN" altLang="en-US" smtClean="0"/>
              <a:t>线性方程的形式为</a:t>
            </a:r>
          </a:p>
        </p:txBody>
      </p:sp>
      <p:graphicFrame>
        <p:nvGraphicFramePr>
          <p:cNvPr id="117764" name="Object 23">
            <a:hlinkClick r:id="" action="ppaction://ole?verb=0"/>
          </p:cNvPr>
          <p:cNvGraphicFramePr>
            <a:graphicFrameLocks/>
          </p:cNvGraphicFramePr>
          <p:nvPr/>
        </p:nvGraphicFramePr>
        <p:xfrm>
          <a:off x="2690813" y="2590800"/>
          <a:ext cx="1995487" cy="687388"/>
        </p:xfrm>
        <a:graphic>
          <a:graphicData uri="http://schemas.openxmlformats.org/presentationml/2006/ole">
            <mc:AlternateContent xmlns:mc="http://schemas.openxmlformats.org/markup-compatibility/2006">
              <mc:Choice xmlns:v="urn:schemas-microsoft-com:vml" Requires="v">
                <p:oleObj spid="_x0000_s117767" name="公式" r:id="rId4" imgW="708814" imgH="236104" progId="Equation.3">
                  <p:embed/>
                </p:oleObj>
              </mc:Choice>
              <mc:Fallback>
                <p:oleObj name="公式" r:id="rId4" imgW="708814" imgH="236104" progId="Equation.3">
                  <p:embed/>
                  <p:pic>
                    <p:nvPicPr>
                      <p:cNvPr id="0" name="Object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813" y="2590800"/>
                        <a:ext cx="1995487" cy="6873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1212" name="Text Box 12"/>
          <p:cNvSpPr txBox="1">
            <a:spLocks noChangeArrowheads="1"/>
          </p:cNvSpPr>
          <p:nvPr/>
        </p:nvSpPr>
        <p:spPr bwMode="auto">
          <a:xfrm>
            <a:off x="1524000" y="3429000"/>
            <a:ext cx="7010400"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lnSpc>
                <a:spcPct val="90000"/>
              </a:lnSpc>
              <a:spcBef>
                <a:spcPct val="33000"/>
              </a:spcBef>
              <a:buClr>
                <a:schemeClr val="hlink"/>
              </a:buClr>
              <a:buFont typeface="Wingdings" panose="05000000000000000000" pitchFamily="2" charset="2"/>
              <a:buChar char="§"/>
              <a:defRPr/>
            </a:pPr>
            <a:r>
              <a:rPr lang="en-US" altLang="zh-CN" sz="2800">
                <a:effectLst>
                  <a:outerShdw blurRad="38100" dist="38100" dir="2700000" algn="tl">
                    <a:srgbClr val="000000"/>
                  </a:outerShdw>
                </a:effectLst>
              </a:rPr>
              <a:t>    —</a:t>
            </a:r>
            <a:r>
              <a:rPr lang="zh-CN" altLang="en-US" sz="2800">
                <a:effectLst>
                  <a:outerShdw blurRad="38100" dist="38100" dir="2700000" algn="tl">
                    <a:srgbClr val="000000"/>
                  </a:outerShdw>
                </a:effectLst>
              </a:rPr>
              <a:t>时间序列的预测值</a:t>
            </a:r>
          </a:p>
          <a:p>
            <a:pPr algn="just">
              <a:lnSpc>
                <a:spcPct val="90000"/>
              </a:lnSpc>
              <a:spcBef>
                <a:spcPct val="33000"/>
              </a:spcBef>
              <a:buClr>
                <a:schemeClr val="hlink"/>
              </a:buClr>
              <a:buFont typeface="Wingdings" panose="05000000000000000000" pitchFamily="2" charset="2"/>
              <a:buChar char="§"/>
              <a:defRPr/>
            </a:pPr>
            <a:r>
              <a:rPr lang="zh-CN" altLang="en-US" sz="2800" b="1" i="1">
                <a:solidFill>
                  <a:srgbClr val="FFFFB1"/>
                </a:solidFill>
                <a:effectLst>
                  <a:outerShdw blurRad="38100" dist="38100" dir="2700000" algn="tl">
                    <a:srgbClr val="000000"/>
                  </a:outerShdw>
                </a:effectLst>
              </a:rPr>
              <a:t> </a:t>
            </a:r>
            <a:r>
              <a:rPr lang="en-US" altLang="zh-CN" sz="2800" b="1" i="1">
                <a:solidFill>
                  <a:srgbClr val="FFFFB1"/>
                </a:solidFill>
                <a:effectLst>
                  <a:outerShdw blurRad="38100" dist="38100" dir="2700000" algn="tl">
                    <a:srgbClr val="000000"/>
                  </a:outerShdw>
                </a:effectLst>
              </a:rPr>
              <a:t>t </a:t>
            </a:r>
            <a:r>
              <a:rPr lang="en-US" altLang="zh-CN" sz="2800">
                <a:effectLst>
                  <a:outerShdw blurRad="38100" dist="38100" dir="2700000" algn="tl">
                    <a:srgbClr val="000000"/>
                  </a:outerShdw>
                </a:effectLst>
              </a:rPr>
              <a:t>—</a:t>
            </a:r>
            <a:r>
              <a:rPr lang="zh-CN" altLang="en-US" sz="2800">
                <a:effectLst>
                  <a:outerShdw blurRad="38100" dist="38100" dir="2700000" algn="tl">
                    <a:srgbClr val="000000"/>
                  </a:outerShdw>
                </a:effectLst>
              </a:rPr>
              <a:t>时间标号</a:t>
            </a:r>
          </a:p>
          <a:p>
            <a:pPr algn="just">
              <a:lnSpc>
                <a:spcPct val="90000"/>
              </a:lnSpc>
              <a:spcBef>
                <a:spcPct val="33000"/>
              </a:spcBef>
              <a:buClr>
                <a:schemeClr val="hlink"/>
              </a:buClr>
              <a:buFont typeface="Wingdings" panose="05000000000000000000" pitchFamily="2" charset="2"/>
              <a:buChar char="§"/>
              <a:defRPr/>
            </a:pPr>
            <a:r>
              <a:rPr lang="zh-CN" altLang="en-US" sz="2800" b="1" i="1">
                <a:solidFill>
                  <a:srgbClr val="FFFFB1"/>
                </a:solidFill>
                <a:effectLst>
                  <a:outerShdw blurRad="38100" dist="38100" dir="2700000" algn="tl">
                    <a:srgbClr val="000000"/>
                  </a:outerShdw>
                </a:effectLst>
              </a:rPr>
              <a:t> </a:t>
            </a:r>
            <a:r>
              <a:rPr lang="en-US" altLang="zh-CN" sz="2800" b="1" i="1">
                <a:solidFill>
                  <a:srgbClr val="FFFFB1"/>
                </a:solidFill>
                <a:effectLst>
                  <a:outerShdw blurRad="38100" dist="38100" dir="2700000" algn="tl">
                    <a:srgbClr val="000000"/>
                  </a:outerShdw>
                </a:effectLst>
              </a:rPr>
              <a:t>b</a:t>
            </a:r>
            <a:r>
              <a:rPr lang="en-US" altLang="zh-CN" sz="2800" b="1" baseline="-25000">
                <a:solidFill>
                  <a:srgbClr val="FFFFB1"/>
                </a:solidFill>
                <a:effectLst>
                  <a:outerShdw blurRad="38100" dist="38100" dir="2700000" algn="tl">
                    <a:srgbClr val="000000"/>
                  </a:outerShdw>
                </a:effectLst>
              </a:rPr>
              <a:t>0</a:t>
            </a:r>
            <a:r>
              <a:rPr lang="en-US" altLang="zh-CN" sz="2800">
                <a:effectLst>
                  <a:outerShdw blurRad="38100" dist="38100" dir="2700000" algn="tl">
                    <a:srgbClr val="000000"/>
                  </a:outerShdw>
                </a:effectLst>
              </a:rPr>
              <a:t>—</a:t>
            </a:r>
            <a:r>
              <a:rPr lang="zh-CN" altLang="en-US" sz="2800">
                <a:effectLst>
                  <a:outerShdw blurRad="38100" dist="38100" dir="2700000" algn="tl">
                    <a:srgbClr val="000000"/>
                  </a:outerShdw>
                </a:effectLst>
              </a:rPr>
              <a:t>趋势线在</a:t>
            </a:r>
            <a:r>
              <a:rPr lang="en-US" altLang="zh-CN" sz="2800" i="1">
                <a:effectLst>
                  <a:outerShdw blurRad="38100" dist="38100" dir="2700000" algn="tl">
                    <a:srgbClr val="000000"/>
                  </a:outerShdw>
                </a:effectLst>
                <a:latin typeface="Times New Roman" panose="02020603050405020304" pitchFamily="18" charset="0"/>
              </a:rPr>
              <a:t>Y </a:t>
            </a:r>
            <a:r>
              <a:rPr lang="zh-CN" altLang="en-US" sz="2800">
                <a:effectLst>
                  <a:outerShdw blurRad="38100" dist="38100" dir="2700000" algn="tl">
                    <a:srgbClr val="000000"/>
                  </a:outerShdw>
                </a:effectLst>
              </a:rPr>
              <a:t>轴上的截距</a:t>
            </a:r>
          </a:p>
          <a:p>
            <a:pPr algn="just">
              <a:lnSpc>
                <a:spcPct val="90000"/>
              </a:lnSpc>
              <a:spcBef>
                <a:spcPct val="33000"/>
              </a:spcBef>
              <a:buClr>
                <a:schemeClr val="hlink"/>
              </a:buClr>
              <a:buFont typeface="Wingdings" panose="05000000000000000000" pitchFamily="2" charset="2"/>
              <a:buChar char="§"/>
              <a:defRPr/>
            </a:pPr>
            <a:r>
              <a:rPr lang="zh-CN" altLang="en-US" sz="2800" b="1" i="1">
                <a:solidFill>
                  <a:srgbClr val="FFFFB1"/>
                </a:solidFill>
                <a:effectLst>
                  <a:outerShdw blurRad="38100" dist="38100" dir="2700000" algn="tl">
                    <a:srgbClr val="000000"/>
                  </a:outerShdw>
                </a:effectLst>
              </a:rPr>
              <a:t> </a:t>
            </a:r>
            <a:r>
              <a:rPr lang="en-US" altLang="zh-CN" sz="2800" b="1" i="1">
                <a:solidFill>
                  <a:srgbClr val="FFFFB1"/>
                </a:solidFill>
                <a:effectLst>
                  <a:outerShdw blurRad="38100" dist="38100" dir="2700000" algn="tl">
                    <a:srgbClr val="000000"/>
                  </a:outerShdw>
                </a:effectLst>
              </a:rPr>
              <a:t>b</a:t>
            </a:r>
            <a:r>
              <a:rPr lang="en-US" altLang="zh-CN" sz="2800" b="1" baseline="-25000">
                <a:solidFill>
                  <a:srgbClr val="FFFFB1"/>
                </a:solidFill>
                <a:effectLst>
                  <a:outerShdw blurRad="38100" dist="38100" dir="2700000" algn="tl">
                    <a:srgbClr val="000000"/>
                  </a:outerShdw>
                </a:effectLst>
              </a:rPr>
              <a:t>1</a:t>
            </a:r>
            <a:r>
              <a:rPr lang="en-US" altLang="zh-CN" sz="2800">
                <a:effectLst>
                  <a:outerShdw blurRad="38100" dist="38100" dir="2700000" algn="tl">
                    <a:srgbClr val="000000"/>
                  </a:outerShdw>
                </a:effectLst>
              </a:rPr>
              <a:t>—</a:t>
            </a:r>
            <a:r>
              <a:rPr lang="zh-CN" altLang="en-US" sz="2800">
                <a:effectLst>
                  <a:outerShdw blurRad="38100" dist="38100" dir="2700000" algn="tl">
                    <a:srgbClr val="000000"/>
                  </a:outerShdw>
                </a:effectLst>
              </a:rPr>
              <a:t>趋势线的斜率，表示时间 </a:t>
            </a:r>
            <a:r>
              <a:rPr lang="en-US" altLang="zh-CN" sz="2800" b="1" i="1">
                <a:solidFill>
                  <a:srgbClr val="FFFF9B"/>
                </a:solidFill>
                <a:effectLst>
                  <a:outerShdw blurRad="38100" dist="38100" dir="2700000" algn="tl">
                    <a:srgbClr val="000000"/>
                  </a:outerShdw>
                </a:effectLst>
              </a:rPr>
              <a:t>t</a:t>
            </a:r>
            <a:r>
              <a:rPr lang="en-US" altLang="zh-CN" sz="2800" i="1">
                <a:effectLst>
                  <a:outerShdw blurRad="38100" dist="38100" dir="2700000" algn="tl">
                    <a:srgbClr val="000000"/>
                  </a:outerShdw>
                </a:effectLst>
              </a:rPr>
              <a:t> </a:t>
            </a:r>
            <a:r>
              <a:rPr lang="zh-CN" altLang="en-US" sz="2800">
                <a:effectLst>
                  <a:outerShdw blurRad="38100" dist="38100" dir="2700000" algn="tl">
                    <a:srgbClr val="000000"/>
                  </a:outerShdw>
                </a:effectLst>
              </a:rPr>
              <a:t>变动一个</a:t>
            </a:r>
          </a:p>
          <a:p>
            <a:pPr algn="just">
              <a:lnSpc>
                <a:spcPct val="90000"/>
              </a:lnSpc>
              <a:spcBef>
                <a:spcPct val="33000"/>
              </a:spcBef>
              <a:buClr>
                <a:schemeClr val="hlink"/>
              </a:buClr>
              <a:buFont typeface="Wingdings" panose="05000000000000000000" pitchFamily="2" charset="2"/>
              <a:buNone/>
              <a:defRPr/>
            </a:pPr>
            <a:r>
              <a:rPr lang="zh-CN" altLang="en-US" sz="2800">
                <a:effectLst>
                  <a:outerShdw blurRad="38100" dist="38100" dir="2700000" algn="tl">
                    <a:srgbClr val="000000"/>
                  </a:outerShdw>
                </a:effectLst>
              </a:rPr>
              <a:t>          单位时观察值的平均变动数量</a:t>
            </a:r>
          </a:p>
        </p:txBody>
      </p:sp>
      <p:graphicFrame>
        <p:nvGraphicFramePr>
          <p:cNvPr id="117766" name="Object 24">
            <a:hlinkClick r:id="" action="ppaction://ole?verb=0"/>
          </p:cNvPr>
          <p:cNvGraphicFramePr>
            <a:graphicFrameLocks/>
          </p:cNvGraphicFramePr>
          <p:nvPr/>
        </p:nvGraphicFramePr>
        <p:xfrm>
          <a:off x="1828800" y="3352800"/>
          <a:ext cx="344488" cy="533400"/>
        </p:xfrm>
        <a:graphic>
          <a:graphicData uri="http://schemas.openxmlformats.org/presentationml/2006/ole">
            <mc:AlternateContent xmlns:mc="http://schemas.openxmlformats.org/markup-compatibility/2006">
              <mc:Choice xmlns:v="urn:schemas-microsoft-com:vml" Requires="v">
                <p:oleObj spid="_x0000_s117768" name="Equation" r:id="rId6" imgW="136995" imgH="236104" progId="Equation.3">
                  <p:embed/>
                </p:oleObj>
              </mc:Choice>
              <mc:Fallback>
                <p:oleObj name="Equation" r:id="rId6" imgW="136995" imgH="236104" progId="Equation.3">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352800"/>
                        <a:ext cx="344488"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90" name="Rectangle 14"/>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线性模型法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i="1" smtClean="0">
                <a:solidFill>
                  <a:schemeClr val="hlink"/>
                </a:solidFill>
                <a:latin typeface="Arial" panose="020B0604020202020204" pitchFamily="34" charset="0"/>
              </a:rPr>
              <a:t>a </a:t>
            </a:r>
            <a:r>
              <a:rPr lang="zh-CN" altLang="en-US" sz="3600" smtClean="0">
                <a:solidFill>
                  <a:schemeClr val="hlink"/>
                </a:solidFill>
                <a:latin typeface="Arial" panose="020B0604020202020204" pitchFamily="34" charset="0"/>
              </a:rPr>
              <a:t>和 </a:t>
            </a:r>
            <a:r>
              <a:rPr lang="en-US" altLang="zh-CN" sz="3600" i="1" smtClean="0">
                <a:solidFill>
                  <a:schemeClr val="hlink"/>
                </a:solidFill>
                <a:latin typeface="Arial" panose="020B0604020202020204" pitchFamily="34" charset="0"/>
              </a:rPr>
              <a:t>b </a:t>
            </a:r>
            <a:r>
              <a:rPr lang="zh-CN" altLang="en-US" sz="3600" smtClean="0">
                <a:solidFill>
                  <a:schemeClr val="hlink"/>
                </a:solidFill>
                <a:latin typeface="Arial" panose="020B0604020202020204" pitchFamily="34" charset="0"/>
              </a:rPr>
              <a:t>的求解方程</a:t>
            </a:r>
            <a:r>
              <a:rPr lang="en-US" altLang="zh-CN" sz="3600" smtClean="0">
                <a:solidFill>
                  <a:schemeClr val="hlink"/>
                </a:solidFill>
                <a:latin typeface="Arial" panose="020B0604020202020204" pitchFamily="34" charset="0"/>
              </a:rPr>
              <a:t>)</a:t>
            </a:r>
          </a:p>
        </p:txBody>
      </p:sp>
      <p:sp>
        <p:nvSpPr>
          <p:cNvPr id="613391" name="Text Box 15"/>
          <p:cNvSpPr txBox="1">
            <a:spLocks noChangeArrowheads="1"/>
          </p:cNvSpPr>
          <p:nvPr/>
        </p:nvSpPr>
        <p:spPr bwMode="auto">
          <a:xfrm>
            <a:off x="304800" y="1700213"/>
            <a:ext cx="8458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defRPr/>
            </a:pPr>
            <a:r>
              <a:rPr lang="en-US" altLang="zh-CN" sz="3000" smtClean="0">
                <a:effectLst>
                  <a:outerShdw blurRad="38100" dist="38100" dir="2700000" algn="tl">
                    <a:srgbClr val="000000"/>
                  </a:outerShdw>
                </a:effectLst>
                <a:latin typeface="Arial" panose="020B0604020202020204" pitchFamily="34" charset="0"/>
              </a:rPr>
              <a:t> </a:t>
            </a:r>
            <a:r>
              <a:rPr lang="zh-CN" altLang="en-US" sz="3000" smtClean="0">
                <a:effectLst>
                  <a:outerShdw blurRad="38100" dist="38100" dir="2700000" algn="tl">
                    <a:srgbClr val="000000"/>
                  </a:outerShdw>
                </a:effectLst>
                <a:latin typeface="Arial" panose="020B0604020202020204" pitchFamily="34" charset="0"/>
              </a:rPr>
              <a:t>根据最小二乘法得到求解</a:t>
            </a:r>
            <a:r>
              <a:rPr lang="en-US" altLang="zh-CN" sz="3000" b="1" i="1" smtClean="0">
                <a:solidFill>
                  <a:srgbClr val="FFFFB1"/>
                </a:solidFill>
                <a:effectLst>
                  <a:outerShdw blurRad="38100" dist="38100" dir="2700000" algn="tl">
                    <a:srgbClr val="000000"/>
                  </a:outerShdw>
                </a:effectLst>
              </a:rPr>
              <a:t>b</a:t>
            </a:r>
            <a:r>
              <a:rPr lang="en-US" altLang="zh-CN" sz="3000" b="1" baseline="-25000" smtClean="0">
                <a:solidFill>
                  <a:srgbClr val="FFFFB1"/>
                </a:solidFill>
                <a:effectLst>
                  <a:outerShdw blurRad="38100" dist="38100" dir="2700000" algn="tl">
                    <a:srgbClr val="000000"/>
                  </a:outerShdw>
                </a:effectLst>
              </a:rPr>
              <a:t>0</a:t>
            </a:r>
            <a:r>
              <a:rPr lang="zh-CN" altLang="en-US" sz="3000" smtClean="0">
                <a:effectLst>
                  <a:outerShdw blurRad="38100" dist="38100" dir="2700000" algn="tl">
                    <a:srgbClr val="000000"/>
                  </a:outerShdw>
                </a:effectLst>
                <a:latin typeface="Arial" panose="020B0604020202020204" pitchFamily="34" charset="0"/>
              </a:rPr>
              <a:t>和</a:t>
            </a:r>
            <a:r>
              <a:rPr lang="en-US" altLang="zh-CN" sz="3000" b="1" i="1" smtClean="0">
                <a:solidFill>
                  <a:srgbClr val="FFFFB1"/>
                </a:solidFill>
                <a:effectLst>
                  <a:outerShdw blurRad="38100" dist="38100" dir="2700000" algn="tl">
                    <a:srgbClr val="000000"/>
                  </a:outerShdw>
                </a:effectLst>
              </a:rPr>
              <a:t>b</a:t>
            </a:r>
            <a:r>
              <a:rPr lang="en-US" altLang="zh-CN" sz="3000" b="1" baseline="-25000" smtClean="0">
                <a:solidFill>
                  <a:srgbClr val="FFFFB1"/>
                </a:solidFill>
                <a:effectLst>
                  <a:outerShdw blurRad="38100" dist="38100" dir="2700000" algn="tl">
                    <a:srgbClr val="000000"/>
                  </a:outerShdw>
                </a:effectLst>
              </a:rPr>
              <a:t>1</a:t>
            </a:r>
            <a:r>
              <a:rPr lang="zh-CN" altLang="en-US" sz="3000" smtClean="0">
                <a:effectLst>
                  <a:outerShdw blurRad="38100" dist="38100" dir="2700000" algn="tl">
                    <a:srgbClr val="000000"/>
                  </a:outerShdw>
                </a:effectLst>
                <a:latin typeface="Arial" panose="020B0604020202020204" pitchFamily="34" charset="0"/>
              </a:rPr>
              <a:t>的标准方程为</a:t>
            </a:r>
          </a:p>
        </p:txBody>
      </p:sp>
      <p:graphicFrame>
        <p:nvGraphicFramePr>
          <p:cNvPr id="119812" name="Object 27">
            <a:hlinkClick r:id="" action="ppaction://ole?verb=0"/>
          </p:cNvPr>
          <p:cNvGraphicFramePr>
            <a:graphicFrameLocks/>
          </p:cNvGraphicFramePr>
          <p:nvPr/>
        </p:nvGraphicFramePr>
        <p:xfrm>
          <a:off x="996950" y="2514600"/>
          <a:ext cx="3341688" cy="1295400"/>
        </p:xfrm>
        <a:graphic>
          <a:graphicData uri="http://schemas.openxmlformats.org/presentationml/2006/ole">
            <mc:AlternateContent xmlns:mc="http://schemas.openxmlformats.org/markup-compatibility/2006">
              <mc:Choice xmlns:v="urn:schemas-microsoft-com:vml" Requires="v">
                <p:oleObj spid="_x0000_s119818" name="公式" r:id="rId4" imgW="1493512" imgH="541157" progId="Equation.3">
                  <p:embed/>
                </p:oleObj>
              </mc:Choice>
              <mc:Fallback>
                <p:oleObj name="公式" r:id="rId4" imgW="1493512" imgH="541157" progId="Equation.3">
                  <p:embed/>
                  <p:pic>
                    <p:nvPicPr>
                      <p:cNvPr id="0" name="Object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2514600"/>
                        <a:ext cx="3341688"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13392" name="Text Box 16"/>
          <p:cNvSpPr txBox="1">
            <a:spLocks noChangeArrowheads="1"/>
          </p:cNvSpPr>
          <p:nvPr/>
        </p:nvSpPr>
        <p:spPr bwMode="auto">
          <a:xfrm>
            <a:off x="4419600" y="2971800"/>
            <a:ext cx="1371600" cy="4889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rgbClr val="A6A19A"/>
                </a:solidFill>
                <a:miter lim="800000"/>
                <a:headEnd/>
                <a:tailEnd/>
              </a14:hiddenLine>
            </a:ext>
          </a:extLst>
        </p:spPr>
        <p:txBody>
          <a:bodyPr lIns="90000" tIns="46800" rIns="90000" bIns="46800">
            <a:spAutoFit/>
          </a:bodyPr>
          <a:lstStyle/>
          <a:p>
            <a:pPr algn="ctr">
              <a:spcBef>
                <a:spcPct val="50000"/>
              </a:spcBef>
              <a:defRPr/>
            </a:pPr>
            <a:r>
              <a:rPr lang="zh-CN" altLang="en-US" sz="2600">
                <a:solidFill>
                  <a:srgbClr val="FFFFB1"/>
                </a:solidFill>
                <a:effectLst>
                  <a:outerShdw blurRad="38100" dist="38100" dir="2700000" algn="tl">
                    <a:srgbClr val="000000"/>
                  </a:outerShdw>
                </a:effectLst>
              </a:rPr>
              <a:t>解得</a:t>
            </a:r>
          </a:p>
        </p:txBody>
      </p:sp>
      <p:graphicFrame>
        <p:nvGraphicFramePr>
          <p:cNvPr id="119814" name="Object 28">
            <a:hlinkClick r:id="" action="ppaction://ole?verb=0"/>
          </p:cNvPr>
          <p:cNvGraphicFramePr>
            <a:graphicFrameLocks/>
          </p:cNvGraphicFramePr>
          <p:nvPr/>
        </p:nvGraphicFramePr>
        <p:xfrm>
          <a:off x="5549900" y="2420938"/>
          <a:ext cx="2921000" cy="1676400"/>
        </p:xfrm>
        <a:graphic>
          <a:graphicData uri="http://schemas.openxmlformats.org/presentationml/2006/ole">
            <mc:AlternateContent xmlns:mc="http://schemas.openxmlformats.org/markup-compatibility/2006">
              <mc:Choice xmlns:v="urn:schemas-microsoft-com:vml" Requires="v">
                <p:oleObj spid="_x0000_s119819" name="公式" r:id="rId6" imgW="1447847" imgH="769525" progId="Equation.3">
                  <p:embed/>
                </p:oleObj>
              </mc:Choice>
              <mc:Fallback>
                <p:oleObj name="公式" r:id="rId6" imgW="1447847" imgH="769525" progId="Equation.3">
                  <p:embed/>
                  <p:pic>
                    <p:nvPicPr>
                      <p:cNvPr id="0" name="Object 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9900" y="2420938"/>
                        <a:ext cx="2921000" cy="1676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13410" name="Text Box 34"/>
          <p:cNvSpPr txBox="1">
            <a:spLocks noChangeArrowheads="1"/>
          </p:cNvSpPr>
          <p:nvPr/>
        </p:nvSpPr>
        <p:spPr bwMode="auto">
          <a:xfrm>
            <a:off x="381000" y="4038600"/>
            <a:ext cx="7543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startAt="2"/>
              <a:defRPr/>
            </a:pPr>
            <a:r>
              <a:rPr lang="zh-CN" altLang="en-US" sz="3000" smtClean="0">
                <a:effectLst>
                  <a:outerShdw blurRad="38100" dist="38100" dir="2700000" algn="tl">
                    <a:srgbClr val="000000"/>
                  </a:outerShdw>
                </a:effectLst>
                <a:latin typeface="Arial" panose="020B0604020202020204" pitchFamily="34" charset="0"/>
              </a:rPr>
              <a:t>预测误差可用估计标准误差来衡量 </a:t>
            </a:r>
          </a:p>
        </p:txBody>
      </p:sp>
      <p:graphicFrame>
        <p:nvGraphicFramePr>
          <p:cNvPr id="119816" name="Object 35"/>
          <p:cNvGraphicFramePr>
            <a:graphicFrameLocks noChangeAspect="1"/>
          </p:cNvGraphicFramePr>
          <p:nvPr/>
        </p:nvGraphicFramePr>
        <p:xfrm>
          <a:off x="2286000" y="4572000"/>
          <a:ext cx="2743200" cy="1444625"/>
        </p:xfrm>
        <a:graphic>
          <a:graphicData uri="http://schemas.openxmlformats.org/presentationml/2006/ole">
            <mc:AlternateContent xmlns:mc="http://schemas.openxmlformats.org/markup-compatibility/2006">
              <mc:Choice xmlns:v="urn:schemas-microsoft-com:vml" Requires="v">
                <p:oleObj spid="_x0000_s119820" r:id="rId8" imgW="1226909" imgH="647774" progId="Equation.3">
                  <p:embed/>
                </p:oleObj>
              </mc:Choice>
              <mc:Fallback>
                <p:oleObj r:id="rId8" imgW="1226909" imgH="647774" progId="Equation.3">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4572000"/>
                        <a:ext cx="2743200" cy="14446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3413" name="Rectangle 37"/>
          <p:cNvSpPr>
            <a:spLocks noChangeArrowheads="1"/>
          </p:cNvSpPr>
          <p:nvPr/>
        </p:nvSpPr>
        <p:spPr bwMode="auto">
          <a:xfrm>
            <a:off x="5105400" y="5410200"/>
            <a:ext cx="381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defRPr/>
            </a:pPr>
            <a:r>
              <a:rPr lang="en-US" altLang="zh-CN" sz="2000" i="1">
                <a:effectLst>
                  <a:outerShdw blurRad="38100" dist="38100" dir="2700000" algn="tl">
                    <a:srgbClr val="000000"/>
                  </a:outerShdw>
                </a:effectLst>
                <a:latin typeface="Times New Roman" panose="02020603050405020304" pitchFamily="18" charset="0"/>
              </a:rPr>
              <a:t>m</a:t>
            </a:r>
            <a:r>
              <a:rPr lang="zh-CN" altLang="en-US" sz="2000">
                <a:effectLst>
                  <a:outerShdw blurRad="38100" dist="38100" dir="2700000" algn="tl">
                    <a:srgbClr val="000000"/>
                  </a:outerShdw>
                </a:effectLst>
                <a:latin typeface="Times New Roman" panose="02020603050405020304" pitchFamily="18" charset="0"/>
              </a:rPr>
              <a:t>为趋势方程中待确定的未知常数的个数</a:t>
            </a:r>
            <a:r>
              <a:rPr lang="zh-CN" altLang="en-US" sz="2000">
                <a:effectLst>
                  <a:outerShdw blurRad="38100" dist="38100" dir="2700000" algn="tl">
                    <a:srgbClr val="000000"/>
                  </a:outerShdw>
                </a:effectLst>
              </a:rPr>
              <a:t> </a:t>
            </a:r>
            <a:endParaRPr lang="zh-CN" altLang="en-US" sz="2000">
              <a:effectLst>
                <a:outerShdw blurRad="38100" dist="38100" dir="2700000" algn="tl">
                  <a:srgbClr val="000000"/>
                </a:outerShdw>
              </a:effectLst>
              <a:latin typeface="Times New Roman" panose="02020603050405020304" pitchFamily="18" charset="0"/>
            </a:endParaRP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8"/>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874498" name="Rectangle 2"/>
          <p:cNvSpPr>
            <a:spLocks noGrp="1" noChangeArrowheads="1"/>
          </p:cNvSpPr>
          <p:nvPr>
            <p:ph type="title"/>
          </p:nvPr>
        </p:nvSpPr>
        <p:spPr>
          <a:xfrm>
            <a:off x="1905000" y="228600"/>
            <a:ext cx="6781800" cy="1143000"/>
          </a:xfrm>
        </p:spPr>
        <p:txBody>
          <a:bodyPr/>
          <a:lstStyle/>
          <a:p>
            <a:pPr>
              <a:defRPr/>
            </a:pPr>
            <a:r>
              <a:rPr lang="zh-CN" altLang="en-US" sz="4000" smtClean="0"/>
              <a:t>时间序列的分类</a:t>
            </a:r>
          </a:p>
        </p:txBody>
      </p:sp>
      <p:graphicFrame>
        <p:nvGraphicFramePr>
          <p:cNvPr id="14340" name="Object 17"/>
          <p:cNvGraphicFramePr>
            <a:graphicFrameLocks noChangeAspect="1"/>
          </p:cNvGraphicFramePr>
          <p:nvPr/>
        </p:nvGraphicFramePr>
        <p:xfrm>
          <a:off x="944563" y="1917700"/>
          <a:ext cx="7404100" cy="4089400"/>
        </p:xfrm>
        <a:graphic>
          <a:graphicData uri="http://schemas.openxmlformats.org/presentationml/2006/ole">
            <mc:AlternateContent xmlns:mc="http://schemas.openxmlformats.org/markup-compatibility/2006">
              <mc:Choice xmlns:v="urn:schemas-microsoft-com:vml" Requires="v">
                <p:oleObj spid="_x0000_s14341" name="MS Org Chart" r:id="rId3" imgW="6057900" imgH="2617470" progId="OrgPlusWOPX.4">
                  <p:embed followColorScheme="full"/>
                </p:oleObj>
              </mc:Choice>
              <mc:Fallback>
                <p:oleObj name="MS Org Chart" r:id="rId3" imgW="6057900" imgH="2617470" progId="OrgPlusWOPX.4">
                  <p:embed followColorScheme="full"/>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1917700"/>
                        <a:ext cx="7404100" cy="408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线性模型法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696165" name="Text Box 869"/>
          <p:cNvSpPr txBox="1">
            <a:spLocks noChangeArrowheads="1"/>
          </p:cNvSpPr>
          <p:nvPr/>
        </p:nvSpPr>
        <p:spPr bwMode="auto">
          <a:xfrm>
            <a:off x="457200" y="1676400"/>
            <a:ext cx="1738313" cy="44037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a:spcBef>
                <a:spcPct val="50000"/>
              </a:spcBef>
              <a:defRPr/>
            </a:pPr>
            <a:r>
              <a:rPr lang="en-US" altLang="zh-CN" sz="2000" b="1"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b="1" dirty="0">
                <a:solidFill>
                  <a:srgbClr val="FFFF91"/>
                </a:solidFill>
                <a:effectLst>
                  <a:outerShdw blurRad="38100" dist="38100" dir="2700000" algn="tl">
                    <a:srgbClr val="000000"/>
                  </a:outerShdw>
                </a:effectLst>
              </a:rPr>
              <a:t>】</a:t>
            </a:r>
            <a:r>
              <a:rPr lang="zh-CN" altLang="en-US" sz="2000" dirty="0">
                <a:effectLst>
                  <a:outerShdw blurRad="38100" dist="38100" dir="2700000" algn="tl">
                    <a:srgbClr val="000000"/>
                  </a:outerShdw>
                </a:effectLst>
              </a:rPr>
              <a:t>根据</a:t>
            </a:r>
            <a:r>
              <a:rPr lang="zh-CN" altLang="zh-CN" sz="2000" dirty="0">
                <a:effectLst>
                  <a:outerShdw blurRad="38100" dist="38100" dir="2700000" algn="tl">
                    <a:srgbClr val="000000"/>
                  </a:outerShdw>
                </a:effectLst>
              </a:rPr>
              <a:t>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中的啤酒产量数据，根据最小二乘法确定直线趋势方程，计算出各期的预测值和预测误差，预测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年的啤酒产量，并将原序列和各期的预测值序列绘制成图形进行比较</a:t>
            </a:r>
            <a:endParaRPr lang="zh-CN" altLang="en-US" sz="2000" dirty="0">
              <a:effectLst>
                <a:outerShdw blurRad="38100" dist="38100" dir="2700000" algn="tl">
                  <a:srgbClr val="000000"/>
                </a:outerShdw>
              </a:effectLst>
            </a:endParaRPr>
          </a:p>
        </p:txBody>
      </p:sp>
      <p:pic>
        <p:nvPicPr>
          <p:cNvPr id="12186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676400"/>
            <a:ext cx="6346825"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31842"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线性模型法</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1239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1844675"/>
            <a:ext cx="7529513"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24339" name="Rectangle 19"/>
          <p:cNvSpPr>
            <a:spLocks noGrp="1" noChangeArrowheads="1"/>
          </p:cNvSpPr>
          <p:nvPr>
            <p:ph type="ctrTitle"/>
          </p:nvPr>
        </p:nvSpPr>
        <p:spPr>
          <a:xfrm>
            <a:off x="685800" y="2057400"/>
            <a:ext cx="8001000" cy="1143000"/>
          </a:xfrm>
        </p:spPr>
        <p:txBody>
          <a:bodyPr anchor="ctr" anchorCtr="0"/>
          <a:lstStyle/>
          <a:p>
            <a:pPr>
              <a:defRPr/>
            </a:pPr>
            <a:r>
              <a:rPr lang="zh-CN" altLang="en-US" sz="4400" smtClean="0"/>
              <a:t>非线性趋势预测</a:t>
            </a:r>
          </a:p>
        </p:txBody>
      </p:sp>
      <p:grpSp>
        <p:nvGrpSpPr>
          <p:cNvPr id="125955" name="Group 36"/>
          <p:cNvGrpSpPr>
            <a:grpSpLocks/>
          </p:cNvGrpSpPr>
          <p:nvPr/>
        </p:nvGrpSpPr>
        <p:grpSpPr bwMode="auto">
          <a:xfrm>
            <a:off x="2133600" y="3124200"/>
            <a:ext cx="5257800" cy="2933700"/>
            <a:chOff x="1344" y="1968"/>
            <a:chExt cx="3312" cy="1848"/>
          </a:xfrm>
        </p:grpSpPr>
        <p:sp>
          <p:nvSpPr>
            <p:cNvPr id="125956" name="Freeform 21"/>
            <p:cNvSpPr>
              <a:spLocks/>
            </p:cNvSpPr>
            <p:nvPr/>
          </p:nvSpPr>
          <p:spPr bwMode="auto">
            <a:xfrm>
              <a:off x="1344" y="1968"/>
              <a:ext cx="3291" cy="1834"/>
            </a:xfrm>
            <a:custGeom>
              <a:avLst/>
              <a:gdLst>
                <a:gd name="T0" fmla="*/ 0 w 904"/>
                <a:gd name="T1" fmla="*/ 4143 h 811"/>
                <a:gd name="T2" fmla="*/ 0 w 904"/>
                <a:gd name="T3" fmla="*/ 0 h 811"/>
                <a:gd name="T4" fmla="*/ 11966 w 904"/>
                <a:gd name="T5" fmla="*/ 0 h 811"/>
                <a:gd name="T6" fmla="*/ 11966 w 904"/>
                <a:gd name="T7" fmla="*/ 4123 h 811"/>
                <a:gd name="T8" fmla="*/ 0 w 904"/>
                <a:gd name="T9" fmla="*/ 4123 h 811"/>
                <a:gd name="T10" fmla="*/ 0 w 904"/>
                <a:gd name="T11" fmla="*/ 4143 h 8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4" h="811">
                  <a:moveTo>
                    <a:pt x="0" y="810"/>
                  </a:moveTo>
                  <a:lnTo>
                    <a:pt x="0" y="0"/>
                  </a:lnTo>
                  <a:lnTo>
                    <a:pt x="903" y="0"/>
                  </a:lnTo>
                  <a:lnTo>
                    <a:pt x="903" y="806"/>
                  </a:lnTo>
                  <a:lnTo>
                    <a:pt x="0" y="806"/>
                  </a:lnTo>
                  <a:lnTo>
                    <a:pt x="0" y="810"/>
                  </a:lnTo>
                </a:path>
              </a:pathLst>
            </a:custGeom>
            <a:solidFill>
              <a:srgbClr val="CBCB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7" name="Freeform 22"/>
            <p:cNvSpPr>
              <a:spLocks/>
            </p:cNvSpPr>
            <p:nvPr/>
          </p:nvSpPr>
          <p:spPr bwMode="auto">
            <a:xfrm>
              <a:off x="1344" y="1968"/>
              <a:ext cx="3312" cy="1848"/>
            </a:xfrm>
            <a:custGeom>
              <a:avLst/>
              <a:gdLst>
                <a:gd name="T0" fmla="*/ 0 w 910"/>
                <a:gd name="T1" fmla="*/ 4176 h 817"/>
                <a:gd name="T2" fmla="*/ 0 w 910"/>
                <a:gd name="T3" fmla="*/ 0 h 817"/>
                <a:gd name="T4" fmla="*/ 12040 w 910"/>
                <a:gd name="T5" fmla="*/ 0 h 817"/>
                <a:gd name="T6" fmla="*/ 12040 w 910"/>
                <a:gd name="T7" fmla="*/ 4155 h 817"/>
                <a:gd name="T8" fmla="*/ 0 w 910"/>
                <a:gd name="T9" fmla="*/ 4155 h 817"/>
                <a:gd name="T10" fmla="*/ 0 w 910"/>
                <a:gd name="T11" fmla="*/ 4176 h 8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817">
                  <a:moveTo>
                    <a:pt x="0" y="816"/>
                  </a:moveTo>
                  <a:lnTo>
                    <a:pt x="0" y="0"/>
                  </a:lnTo>
                  <a:lnTo>
                    <a:pt x="909" y="0"/>
                  </a:lnTo>
                  <a:lnTo>
                    <a:pt x="909" y="812"/>
                  </a:lnTo>
                  <a:lnTo>
                    <a:pt x="0" y="812"/>
                  </a:lnTo>
                  <a:lnTo>
                    <a:pt x="0" y="8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8" name="Line 23"/>
            <p:cNvSpPr>
              <a:spLocks noChangeShapeType="1"/>
            </p:cNvSpPr>
            <p:nvPr/>
          </p:nvSpPr>
          <p:spPr bwMode="auto">
            <a:xfrm>
              <a:off x="4147"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9" name="Line 24"/>
            <p:cNvSpPr>
              <a:spLocks noChangeShapeType="1"/>
            </p:cNvSpPr>
            <p:nvPr/>
          </p:nvSpPr>
          <p:spPr bwMode="auto">
            <a:xfrm>
              <a:off x="3579"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0" name="Line 25"/>
            <p:cNvSpPr>
              <a:spLocks noChangeShapeType="1"/>
            </p:cNvSpPr>
            <p:nvPr/>
          </p:nvSpPr>
          <p:spPr bwMode="auto">
            <a:xfrm>
              <a:off x="3015" y="1977"/>
              <a:ext cx="0" cy="1828"/>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1" name="Line 26"/>
            <p:cNvSpPr>
              <a:spLocks noChangeShapeType="1"/>
            </p:cNvSpPr>
            <p:nvPr/>
          </p:nvSpPr>
          <p:spPr bwMode="auto">
            <a:xfrm>
              <a:off x="2461"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2" name="Line 27"/>
            <p:cNvSpPr>
              <a:spLocks noChangeShapeType="1"/>
            </p:cNvSpPr>
            <p:nvPr/>
          </p:nvSpPr>
          <p:spPr bwMode="auto">
            <a:xfrm>
              <a:off x="1897" y="1968"/>
              <a:ext cx="0" cy="182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3" name="Line 28"/>
            <p:cNvSpPr>
              <a:spLocks noChangeShapeType="1"/>
            </p:cNvSpPr>
            <p:nvPr/>
          </p:nvSpPr>
          <p:spPr bwMode="auto">
            <a:xfrm>
              <a:off x="1344" y="2416"/>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4" name="Line 29"/>
            <p:cNvSpPr>
              <a:spLocks noChangeShapeType="1"/>
            </p:cNvSpPr>
            <p:nvPr/>
          </p:nvSpPr>
          <p:spPr bwMode="auto">
            <a:xfrm>
              <a:off x="1344" y="2758"/>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5" name="Line 30"/>
            <p:cNvSpPr>
              <a:spLocks noChangeShapeType="1"/>
            </p:cNvSpPr>
            <p:nvPr/>
          </p:nvSpPr>
          <p:spPr bwMode="auto">
            <a:xfrm>
              <a:off x="1344" y="3110"/>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6" name="Line 31"/>
            <p:cNvSpPr>
              <a:spLocks noChangeShapeType="1"/>
            </p:cNvSpPr>
            <p:nvPr/>
          </p:nvSpPr>
          <p:spPr bwMode="auto">
            <a:xfrm>
              <a:off x="1344" y="3452"/>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7" name="Freeform 32"/>
            <p:cNvSpPr>
              <a:spLocks/>
            </p:cNvSpPr>
            <p:nvPr/>
          </p:nvSpPr>
          <p:spPr bwMode="auto">
            <a:xfrm>
              <a:off x="1537" y="2043"/>
              <a:ext cx="3049" cy="1435"/>
            </a:xfrm>
            <a:custGeom>
              <a:avLst/>
              <a:gdLst>
                <a:gd name="T0" fmla="*/ 0 w 878"/>
                <a:gd name="T1" fmla="*/ 4065 h 479"/>
                <a:gd name="T2" fmla="*/ 2521 w 878"/>
                <a:gd name="T3" fmla="*/ 1786 h 479"/>
                <a:gd name="T4" fmla="*/ 3629 w 878"/>
                <a:gd name="T5" fmla="*/ 4290 h 479"/>
                <a:gd name="T6" fmla="*/ 5487 w 878"/>
                <a:gd name="T7" fmla="*/ 1264 h 479"/>
                <a:gd name="T8" fmla="*/ 6053 w 878"/>
                <a:gd name="T9" fmla="*/ 3215 h 479"/>
                <a:gd name="T10" fmla="*/ 10578 w 878"/>
                <a:gd name="T11" fmla="*/ 0 h 479"/>
                <a:gd name="T12" fmla="*/ 0 w 878"/>
                <a:gd name="T13" fmla="*/ 4065 h 4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479">
                  <a:moveTo>
                    <a:pt x="0" y="453"/>
                  </a:moveTo>
                  <a:lnTo>
                    <a:pt x="209" y="199"/>
                  </a:lnTo>
                  <a:lnTo>
                    <a:pt x="301" y="478"/>
                  </a:lnTo>
                  <a:lnTo>
                    <a:pt x="455" y="141"/>
                  </a:lnTo>
                  <a:lnTo>
                    <a:pt x="502" y="358"/>
                  </a:lnTo>
                  <a:lnTo>
                    <a:pt x="877" y="0"/>
                  </a:lnTo>
                  <a:lnTo>
                    <a:pt x="0" y="45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8" name="Freeform 33"/>
            <p:cNvSpPr>
              <a:spLocks/>
            </p:cNvSpPr>
            <p:nvPr/>
          </p:nvSpPr>
          <p:spPr bwMode="auto">
            <a:xfrm>
              <a:off x="1537" y="1968"/>
              <a:ext cx="2894" cy="1692"/>
            </a:xfrm>
            <a:custGeom>
              <a:avLst/>
              <a:gdLst>
                <a:gd name="T0" fmla="*/ 0 w 2160"/>
                <a:gd name="T1" fmla="*/ 1956 h 1464"/>
                <a:gd name="T2" fmla="*/ 2326 w 2160"/>
                <a:gd name="T3" fmla="*/ 161 h 1464"/>
                <a:gd name="T4" fmla="*/ 3877 w 2160"/>
                <a:gd name="T5" fmla="*/ 994 h 1464"/>
                <a:gd name="T6" fmla="*/ 0 60000 65536"/>
                <a:gd name="T7" fmla="*/ 0 60000 65536"/>
                <a:gd name="T8" fmla="*/ 0 60000 65536"/>
              </a:gdLst>
              <a:ahLst/>
              <a:cxnLst>
                <a:cxn ang="T6">
                  <a:pos x="T0" y="T1"/>
                </a:cxn>
                <a:cxn ang="T7">
                  <a:pos x="T2" y="T3"/>
                </a:cxn>
                <a:cxn ang="T8">
                  <a:pos x="T4" y="T5"/>
                </a:cxn>
              </a:cxnLst>
              <a:rect l="0" t="0" r="r" b="b"/>
              <a:pathLst>
                <a:path w="2160" h="1464">
                  <a:moveTo>
                    <a:pt x="0" y="1464"/>
                  </a:moveTo>
                  <a:cubicBezTo>
                    <a:pt x="468" y="852"/>
                    <a:pt x="936" y="240"/>
                    <a:pt x="1296" y="120"/>
                  </a:cubicBezTo>
                  <a:cubicBezTo>
                    <a:pt x="1656" y="0"/>
                    <a:pt x="2016" y="640"/>
                    <a:pt x="2160" y="744"/>
                  </a:cubicBezTo>
                </a:path>
              </a:pathLst>
            </a:custGeom>
            <a:noFill/>
            <a:ln w="38100" cap="flat" cmpd="sng">
              <a:solidFill>
                <a:srgbClr val="FF9900"/>
              </a:solidFill>
              <a:prstDash val="solid"/>
              <a:round/>
              <a:headEnd type="none" w="med" len="med"/>
              <a:tailEnd type="none" w="med" len="med"/>
            </a:ln>
            <a:effectLst>
              <a:outerShdw dist="12700" dir="5400000" algn="ctr" rotWithShape="0">
                <a:schemeClr val="bg2"/>
              </a:outerShdw>
            </a:effectLst>
            <a:extLst>
              <a:ext uri="{909E8E84-426E-40DD-AFC4-6F175D3DCCD1}">
                <a14:hiddenFill xmlns:a14="http://schemas.microsoft.com/office/drawing/2010/main">
                  <a:solidFill>
                    <a:schemeClr val="accent1"/>
                  </a:solidFill>
                </a14:hiddenFill>
              </a:ext>
            </a:extLst>
          </p:spPr>
          <p:txBody>
            <a:bodyPr lIns="90000" tIns="46800" rIns="90000" bIns="46800"/>
            <a:lstStyle/>
            <a:p>
              <a:endParaRPr lang="zh-CN" altLang="en-US"/>
            </a:p>
          </p:txBody>
        </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body" idx="1"/>
          </p:nvPr>
        </p:nvSpPr>
        <p:spPr>
          <a:xfrm>
            <a:off x="381000" y="1700213"/>
            <a:ext cx="8458200" cy="2185987"/>
          </a:xfrm>
        </p:spPr>
        <p:txBody>
          <a:bodyPr/>
          <a:lstStyle/>
          <a:p>
            <a:pPr marL="609600" indent="-609600" algn="just">
              <a:buFontTx/>
              <a:buAutoNum type="arabicPeriod"/>
              <a:defRPr/>
            </a:pPr>
            <a:r>
              <a:rPr lang="zh-CN" altLang="en-US" smtClean="0"/>
              <a:t>时间序列以几何级数递增或递减</a:t>
            </a:r>
          </a:p>
          <a:p>
            <a:pPr marL="609600" indent="-609600" algn="just">
              <a:buFontTx/>
              <a:buAutoNum type="arabicPeriod"/>
              <a:defRPr/>
            </a:pPr>
            <a:r>
              <a:rPr lang="zh-CN" altLang="en-US" smtClean="0"/>
              <a:t>一般形式为</a:t>
            </a:r>
          </a:p>
        </p:txBody>
      </p:sp>
      <p:sp>
        <p:nvSpPr>
          <p:cNvPr id="703491" name="Rectangle 3"/>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指数曲线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(exponential curve) </a:t>
            </a:r>
          </a:p>
        </p:txBody>
      </p:sp>
      <p:sp>
        <p:nvSpPr>
          <p:cNvPr id="703502" name="Rectangle 14"/>
          <p:cNvSpPr>
            <a:spLocks noChangeArrowheads="1"/>
          </p:cNvSpPr>
          <p:nvPr/>
        </p:nvSpPr>
        <p:spPr bwMode="auto">
          <a:xfrm>
            <a:off x="828675" y="4038600"/>
            <a:ext cx="79914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Clr>
                <a:schemeClr val="hlink"/>
              </a:buClr>
              <a:buFont typeface="Wingdings" panose="05000000000000000000" pitchFamily="2" charset="2"/>
              <a:buChar char="§"/>
              <a:defRPr/>
            </a:pP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0</a:t>
            </a:r>
            <a:r>
              <a:rPr lang="zh-CN" altLang="en-US" sz="2800" smtClean="0">
                <a:effectLst>
                  <a:outerShdw blurRad="38100" dist="38100" dir="2700000" algn="tl">
                    <a:srgbClr val="000000"/>
                  </a:outerShdw>
                </a:effectLst>
                <a:latin typeface="Arial" panose="020B0604020202020204" pitchFamily="34" charset="0"/>
              </a:rPr>
              <a:t>，</a:t>
            </a: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1</a:t>
            </a:r>
            <a:r>
              <a:rPr lang="zh-CN" altLang="en-US" sz="2800" smtClean="0">
                <a:effectLst>
                  <a:outerShdw blurRad="38100" dist="38100" dir="2700000" algn="tl">
                    <a:srgbClr val="000000"/>
                  </a:outerShdw>
                </a:effectLst>
                <a:latin typeface="Arial" panose="020B0604020202020204" pitchFamily="34" charset="0"/>
              </a:rPr>
              <a:t>为待定系数</a:t>
            </a:r>
            <a:r>
              <a:rPr lang="zh-CN" altLang="en-US" sz="3200" smtClean="0">
                <a:latin typeface="Arial" panose="020B0604020202020204" pitchFamily="34" charset="0"/>
              </a:rPr>
              <a:t> </a:t>
            </a:r>
            <a:endParaRPr lang="zh-CN" altLang="en-US" sz="2800" smtClean="0">
              <a:effectLst>
                <a:outerShdw blurRad="38100" dist="38100" dir="2700000" algn="tl">
                  <a:srgbClr val="000000"/>
                </a:outerShdw>
              </a:effectLst>
              <a:latin typeface="Arial" panose="020B0604020202020204" pitchFamily="34" charset="0"/>
            </a:endParaRPr>
          </a:p>
          <a:p>
            <a:pPr algn="just">
              <a:spcBef>
                <a:spcPct val="20000"/>
              </a:spcBef>
              <a:buClr>
                <a:schemeClr val="hlink"/>
              </a:buClr>
              <a:buFont typeface="Wingdings" panose="05000000000000000000" pitchFamily="2" charset="2"/>
              <a:buChar char="§"/>
              <a:defRPr/>
            </a:pPr>
            <a:r>
              <a:rPr lang="zh-CN" altLang="en-US" sz="2800" smtClean="0">
                <a:effectLst>
                  <a:outerShdw blurRad="38100" dist="38100" dir="2700000" algn="tl">
                    <a:srgbClr val="000000"/>
                  </a:outerShdw>
                </a:effectLst>
                <a:latin typeface="Arial" panose="020B0604020202020204" pitchFamily="34" charset="0"/>
              </a:rPr>
              <a:t>若</a:t>
            </a: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1</a:t>
            </a:r>
            <a:r>
              <a:rPr lang="en-US" altLang="zh-CN" sz="2800" smtClean="0">
                <a:latin typeface="Arial" panose="020B0604020202020204" pitchFamily="34" charset="0"/>
              </a:rPr>
              <a:t> </a:t>
            </a:r>
            <a:r>
              <a:rPr lang="en-US" altLang="zh-CN" sz="2800" smtClean="0">
                <a:effectLst>
                  <a:outerShdw blurRad="38100" dist="38100" dir="2700000" algn="tl">
                    <a:srgbClr val="000000"/>
                  </a:outerShdw>
                </a:effectLst>
                <a:latin typeface="Arial" panose="020B0604020202020204" pitchFamily="34" charset="0"/>
              </a:rPr>
              <a:t>&gt;1</a:t>
            </a:r>
            <a:r>
              <a:rPr lang="zh-CN" altLang="en-US" sz="2800" smtClean="0">
                <a:effectLst>
                  <a:outerShdw blurRad="38100" dist="38100" dir="2700000" algn="tl">
                    <a:srgbClr val="000000"/>
                  </a:outerShdw>
                </a:effectLst>
                <a:latin typeface="Arial" panose="020B0604020202020204" pitchFamily="34" charset="0"/>
              </a:rPr>
              <a:t>，增长率随着时间</a:t>
            </a:r>
            <a:r>
              <a:rPr lang="en-US" altLang="zh-CN" sz="2800" i="1" smtClean="0">
                <a:effectLst>
                  <a:outerShdw blurRad="38100" dist="38100" dir="2700000" algn="tl">
                    <a:srgbClr val="000000"/>
                  </a:outerShdw>
                </a:effectLst>
                <a:latin typeface="Arial" panose="020B0604020202020204" pitchFamily="34" charset="0"/>
              </a:rPr>
              <a:t>t</a:t>
            </a:r>
            <a:r>
              <a:rPr lang="zh-CN" altLang="en-US" sz="2800" smtClean="0">
                <a:effectLst>
                  <a:outerShdw blurRad="38100" dist="38100" dir="2700000" algn="tl">
                    <a:srgbClr val="000000"/>
                  </a:outerShdw>
                </a:effectLst>
                <a:latin typeface="Arial" panose="020B0604020202020204" pitchFamily="34" charset="0"/>
              </a:rPr>
              <a:t>的增加而增加</a:t>
            </a:r>
          </a:p>
          <a:p>
            <a:pPr algn="just">
              <a:spcBef>
                <a:spcPct val="20000"/>
              </a:spcBef>
              <a:buClr>
                <a:schemeClr val="hlink"/>
              </a:buClr>
              <a:buFont typeface="Wingdings" panose="05000000000000000000" pitchFamily="2" charset="2"/>
              <a:buChar char="§"/>
              <a:defRPr/>
            </a:pPr>
            <a:r>
              <a:rPr lang="zh-CN" altLang="en-US" sz="2800" smtClean="0">
                <a:effectLst>
                  <a:outerShdw blurRad="38100" dist="38100" dir="2700000" algn="tl">
                    <a:srgbClr val="000000"/>
                  </a:outerShdw>
                </a:effectLst>
                <a:latin typeface="Arial" panose="020B0604020202020204" pitchFamily="34" charset="0"/>
              </a:rPr>
              <a:t>若</a:t>
            </a: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1</a:t>
            </a:r>
            <a:r>
              <a:rPr lang="en-US" altLang="zh-CN" sz="2800" smtClean="0">
                <a:latin typeface="Arial" panose="020B0604020202020204" pitchFamily="34" charset="0"/>
              </a:rPr>
              <a:t> </a:t>
            </a:r>
            <a:r>
              <a:rPr lang="en-US" altLang="zh-CN" sz="2800" smtClean="0">
                <a:effectLst>
                  <a:outerShdw blurRad="38100" dist="38100" dir="2700000" algn="tl">
                    <a:srgbClr val="000000"/>
                  </a:outerShdw>
                </a:effectLst>
                <a:latin typeface="Arial" panose="020B0604020202020204" pitchFamily="34" charset="0"/>
              </a:rPr>
              <a:t>&lt;1</a:t>
            </a:r>
            <a:r>
              <a:rPr lang="zh-CN" altLang="en-US" sz="2800" smtClean="0">
                <a:effectLst>
                  <a:outerShdw blurRad="38100" dist="38100" dir="2700000" algn="tl">
                    <a:srgbClr val="000000"/>
                  </a:outerShdw>
                </a:effectLst>
                <a:latin typeface="Arial" panose="020B0604020202020204" pitchFamily="34" charset="0"/>
              </a:rPr>
              <a:t>，增长率随着时间</a:t>
            </a:r>
            <a:r>
              <a:rPr lang="en-US" altLang="zh-CN" sz="2800" i="1" smtClean="0">
                <a:effectLst>
                  <a:outerShdw blurRad="38100" dist="38100" dir="2700000" algn="tl">
                    <a:srgbClr val="000000"/>
                  </a:outerShdw>
                </a:effectLst>
                <a:latin typeface="Arial" panose="020B0604020202020204" pitchFamily="34" charset="0"/>
              </a:rPr>
              <a:t>t</a:t>
            </a:r>
            <a:r>
              <a:rPr lang="zh-CN" altLang="en-US" sz="2800" smtClean="0">
                <a:effectLst>
                  <a:outerShdw blurRad="38100" dist="38100" dir="2700000" algn="tl">
                    <a:srgbClr val="000000"/>
                  </a:outerShdw>
                </a:effectLst>
                <a:latin typeface="Arial" panose="020B0604020202020204" pitchFamily="34" charset="0"/>
              </a:rPr>
              <a:t>的增加而降低</a:t>
            </a:r>
          </a:p>
          <a:p>
            <a:pPr algn="just">
              <a:spcBef>
                <a:spcPct val="20000"/>
              </a:spcBef>
              <a:buClr>
                <a:schemeClr val="hlink"/>
              </a:buClr>
              <a:buFont typeface="Wingdings" panose="05000000000000000000" pitchFamily="2" charset="2"/>
              <a:buChar char="§"/>
              <a:defRPr/>
            </a:pPr>
            <a:r>
              <a:rPr lang="zh-CN" altLang="en-US" sz="2800" smtClean="0">
                <a:effectLst>
                  <a:outerShdw blurRad="38100" dist="38100" dir="2700000" algn="tl">
                    <a:srgbClr val="000000"/>
                  </a:outerShdw>
                </a:effectLst>
                <a:latin typeface="Arial" panose="020B0604020202020204" pitchFamily="34" charset="0"/>
              </a:rPr>
              <a:t>若</a:t>
            </a: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0</a:t>
            </a:r>
            <a:r>
              <a:rPr lang="en-US" altLang="zh-CN" sz="2800" smtClean="0">
                <a:effectLst>
                  <a:outerShdw blurRad="38100" dist="38100" dir="2700000" algn="tl">
                    <a:srgbClr val="000000"/>
                  </a:outerShdw>
                </a:effectLst>
                <a:latin typeface="Arial" panose="020B0604020202020204" pitchFamily="34" charset="0"/>
              </a:rPr>
              <a:t>&gt;0</a:t>
            </a:r>
            <a:r>
              <a:rPr lang="zh-CN" altLang="en-US" sz="2800" smtClean="0">
                <a:effectLst>
                  <a:outerShdw blurRad="38100" dist="38100" dir="2700000" algn="tl">
                    <a:srgbClr val="000000"/>
                  </a:outerShdw>
                </a:effectLst>
                <a:latin typeface="Arial" panose="020B0604020202020204" pitchFamily="34" charset="0"/>
              </a:rPr>
              <a:t>， </a:t>
            </a:r>
            <a:r>
              <a:rPr lang="en-US" altLang="zh-CN" sz="2800" i="1" smtClean="0">
                <a:effectLst>
                  <a:outerShdw blurRad="38100" dist="38100" dir="2700000" algn="tl">
                    <a:srgbClr val="000000"/>
                  </a:outerShdw>
                </a:effectLst>
                <a:latin typeface="Arial" panose="020B0604020202020204" pitchFamily="34" charset="0"/>
              </a:rPr>
              <a:t>b</a:t>
            </a:r>
            <a:r>
              <a:rPr lang="en-US" altLang="zh-CN" sz="2800" baseline="-25000" smtClean="0">
                <a:effectLst>
                  <a:outerShdw blurRad="38100" dist="38100" dir="2700000" algn="tl">
                    <a:srgbClr val="000000"/>
                  </a:outerShdw>
                </a:effectLst>
                <a:latin typeface="Arial" panose="020B0604020202020204" pitchFamily="34" charset="0"/>
              </a:rPr>
              <a:t>1</a:t>
            </a:r>
            <a:r>
              <a:rPr lang="en-US" altLang="zh-CN" sz="2800" smtClean="0">
                <a:effectLst>
                  <a:outerShdw blurRad="38100" dist="38100" dir="2700000" algn="tl">
                    <a:srgbClr val="000000"/>
                  </a:outerShdw>
                </a:effectLst>
                <a:latin typeface="Arial" panose="020B0604020202020204" pitchFamily="34" charset="0"/>
              </a:rPr>
              <a:t>&lt;1</a:t>
            </a:r>
            <a:r>
              <a:rPr lang="zh-CN" altLang="en-US" sz="2800" smtClean="0">
                <a:effectLst>
                  <a:outerShdw blurRad="38100" dist="38100" dir="2700000" algn="tl">
                    <a:srgbClr val="000000"/>
                  </a:outerShdw>
                </a:effectLst>
                <a:latin typeface="Arial" panose="020B0604020202020204" pitchFamily="34" charset="0"/>
              </a:rPr>
              <a:t>，趋势值逐渐降低到以</a:t>
            </a:r>
            <a:r>
              <a:rPr lang="en-US" altLang="zh-CN" sz="2800" smtClean="0">
                <a:effectLst>
                  <a:outerShdw blurRad="38100" dist="38100" dir="2700000" algn="tl">
                    <a:srgbClr val="000000"/>
                  </a:outerShdw>
                </a:effectLst>
                <a:latin typeface="Arial" panose="020B0604020202020204" pitchFamily="34" charset="0"/>
              </a:rPr>
              <a:t>0</a:t>
            </a:r>
            <a:r>
              <a:rPr lang="zh-CN" altLang="en-US" sz="2800" smtClean="0">
                <a:effectLst>
                  <a:outerShdw blurRad="38100" dist="38100" dir="2700000" algn="tl">
                    <a:srgbClr val="000000"/>
                  </a:outerShdw>
                </a:effectLst>
                <a:latin typeface="Arial" panose="020B0604020202020204" pitchFamily="34" charset="0"/>
              </a:rPr>
              <a:t>为极限</a:t>
            </a:r>
          </a:p>
        </p:txBody>
      </p:sp>
      <p:graphicFrame>
        <p:nvGraphicFramePr>
          <p:cNvPr id="128005" name="Object 23">
            <a:hlinkClick r:id="" action="ppaction://ole?verb=0"/>
          </p:cNvPr>
          <p:cNvGraphicFramePr>
            <a:graphicFrameLocks/>
          </p:cNvGraphicFramePr>
          <p:nvPr/>
        </p:nvGraphicFramePr>
        <p:xfrm>
          <a:off x="2479675" y="3068638"/>
          <a:ext cx="1543050" cy="687387"/>
        </p:xfrm>
        <a:graphic>
          <a:graphicData uri="http://schemas.openxmlformats.org/presentationml/2006/ole">
            <mc:AlternateContent xmlns:mc="http://schemas.openxmlformats.org/markup-compatibility/2006">
              <mc:Choice xmlns:v="urn:schemas-microsoft-com:vml" Requires="v">
                <p:oleObj spid="_x0000_s128006" name="公式" r:id="rId4" imgW="540928" imgH="236104" progId="Equation.3">
                  <p:embed/>
                </p:oleObj>
              </mc:Choice>
              <mc:Fallback>
                <p:oleObj name="公式" r:id="rId4" imgW="540928" imgH="236104" progId="Equation.3">
                  <p:embed/>
                  <p:pic>
                    <p:nvPicPr>
                      <p:cNvPr id="0" name="Object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675" y="3068638"/>
                        <a:ext cx="1543050" cy="6873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指数曲线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i="1" smtClean="0">
                <a:solidFill>
                  <a:schemeClr val="hlink"/>
                </a:solidFill>
                <a:latin typeface="Arial" panose="020B0604020202020204" pitchFamily="34" charset="0"/>
              </a:rPr>
              <a:t>a</a:t>
            </a:r>
            <a:r>
              <a:rPr lang="zh-CN" altLang="en-US" sz="3600" smtClean="0">
                <a:solidFill>
                  <a:schemeClr val="hlink"/>
                </a:solidFill>
                <a:latin typeface="Arial" panose="020B0604020202020204" pitchFamily="34" charset="0"/>
              </a:rPr>
              <a:t>，</a:t>
            </a:r>
            <a:r>
              <a:rPr lang="en-US" altLang="zh-CN" sz="3600" i="1" smtClean="0">
                <a:solidFill>
                  <a:schemeClr val="hlink"/>
                </a:solidFill>
                <a:latin typeface="Arial" panose="020B0604020202020204" pitchFamily="34" charset="0"/>
              </a:rPr>
              <a:t>b </a:t>
            </a:r>
            <a:r>
              <a:rPr lang="zh-CN" altLang="en-US" sz="3600" smtClean="0">
                <a:solidFill>
                  <a:schemeClr val="hlink"/>
                </a:solidFill>
                <a:latin typeface="Arial" panose="020B0604020202020204" pitchFamily="34" charset="0"/>
              </a:rPr>
              <a:t>的求解方法</a:t>
            </a:r>
            <a:r>
              <a:rPr lang="en-US" altLang="zh-CN" sz="3600" smtClean="0">
                <a:solidFill>
                  <a:schemeClr val="hlink"/>
                </a:solidFill>
                <a:latin typeface="Arial" panose="020B0604020202020204" pitchFamily="34" charset="0"/>
              </a:rPr>
              <a:t>) </a:t>
            </a:r>
          </a:p>
        </p:txBody>
      </p:sp>
      <p:graphicFrame>
        <p:nvGraphicFramePr>
          <p:cNvPr id="130051" name="Object 25">
            <a:hlinkClick r:id="" action="ppaction://ole?verb=0"/>
          </p:cNvPr>
          <p:cNvGraphicFramePr>
            <a:graphicFrameLocks/>
          </p:cNvGraphicFramePr>
          <p:nvPr/>
        </p:nvGraphicFramePr>
        <p:xfrm>
          <a:off x="1893888" y="3284538"/>
          <a:ext cx="5356225" cy="1524000"/>
        </p:xfrm>
        <a:graphic>
          <a:graphicData uri="http://schemas.openxmlformats.org/presentationml/2006/ole">
            <mc:AlternateContent xmlns:mc="http://schemas.openxmlformats.org/markup-compatibility/2006">
              <mc:Choice xmlns:v="urn:schemas-microsoft-com:vml" Requires="v">
                <p:oleObj spid="_x0000_s130053" name="公式" r:id="rId4" imgW="1928001" imgH="541157" progId="Equation.3">
                  <p:embed/>
                </p:oleObj>
              </mc:Choice>
              <mc:Fallback>
                <p:oleObj name="公式" r:id="rId4" imgW="1928001" imgH="541157" progId="Equation.3">
                  <p:embed/>
                  <p:pic>
                    <p:nvPicPr>
                      <p:cNvPr id="0" name="Object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888" y="3284538"/>
                        <a:ext cx="5356225" cy="1524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32859" name="Rectangle 27"/>
          <p:cNvSpPr>
            <a:spLocks noGrp="1" noChangeArrowheads="1"/>
          </p:cNvSpPr>
          <p:nvPr>
            <p:ph type="body" idx="1"/>
          </p:nvPr>
        </p:nvSpPr>
        <p:spPr>
          <a:xfrm>
            <a:off x="533400" y="1700213"/>
            <a:ext cx="8153400" cy="4319587"/>
          </a:xfrm>
        </p:spPr>
        <p:txBody>
          <a:bodyPr/>
          <a:lstStyle/>
          <a:p>
            <a:pPr algn="just">
              <a:lnSpc>
                <a:spcPct val="90000"/>
              </a:lnSpc>
              <a:buFontTx/>
              <a:buAutoNum type="arabicPeriod"/>
              <a:defRPr/>
            </a:pPr>
            <a:r>
              <a:rPr lang="zh-CN" altLang="en-US" smtClean="0"/>
              <a:t>采取“线性化”手段将其化为对数直线形式</a:t>
            </a:r>
          </a:p>
          <a:p>
            <a:pPr algn="just">
              <a:lnSpc>
                <a:spcPct val="90000"/>
              </a:lnSpc>
              <a:buFontTx/>
              <a:buAutoNum type="arabicPeriod"/>
              <a:defRPr/>
            </a:pPr>
            <a:r>
              <a:rPr lang="zh-CN" altLang="en-US" smtClean="0"/>
              <a:t>根据最小二乘法，得到求解 </a:t>
            </a:r>
            <a:r>
              <a:rPr lang="en-US" altLang="zh-CN" b="1" smtClean="0"/>
              <a:t>lg</a:t>
            </a:r>
            <a:r>
              <a:rPr lang="en-US" altLang="zh-CN" b="1" i="1" smtClean="0"/>
              <a:t>b</a:t>
            </a:r>
            <a:r>
              <a:rPr lang="en-US" altLang="zh-CN" b="1" baseline="-25000" smtClean="0"/>
              <a:t>0</a:t>
            </a:r>
            <a:r>
              <a:rPr lang="zh-CN" altLang="en-US" smtClean="0"/>
              <a:t>、</a:t>
            </a:r>
            <a:r>
              <a:rPr lang="en-US" altLang="zh-CN" b="1" smtClean="0"/>
              <a:t>lg</a:t>
            </a:r>
            <a:r>
              <a:rPr lang="en-US" altLang="zh-CN" b="1" i="1" smtClean="0"/>
              <a:t>b</a:t>
            </a:r>
            <a:r>
              <a:rPr lang="en-US" altLang="zh-CN" b="1" baseline="-25000" smtClean="0"/>
              <a:t>1</a:t>
            </a:r>
            <a:r>
              <a:rPr lang="en-US" altLang="zh-CN" i="1" smtClean="0"/>
              <a:t> </a:t>
            </a:r>
            <a:r>
              <a:rPr lang="zh-CN" altLang="en-US" smtClean="0"/>
              <a:t>的标准方程为</a:t>
            </a:r>
          </a:p>
          <a:p>
            <a:pPr algn="just">
              <a:lnSpc>
                <a:spcPct val="90000"/>
              </a:lnSpc>
              <a:buFontTx/>
              <a:buAutoNum type="arabicPeriod"/>
              <a:defRPr/>
            </a:pPr>
            <a:endParaRPr lang="zh-CN" altLang="en-US" smtClean="0"/>
          </a:p>
          <a:p>
            <a:pPr algn="just">
              <a:lnSpc>
                <a:spcPct val="90000"/>
              </a:lnSpc>
              <a:buFontTx/>
              <a:buAutoNum type="arabicPeriod"/>
              <a:defRPr/>
            </a:pPr>
            <a:endParaRPr lang="zh-CN" altLang="en-US" smtClean="0"/>
          </a:p>
          <a:p>
            <a:pPr algn="just">
              <a:lnSpc>
                <a:spcPct val="90000"/>
              </a:lnSpc>
              <a:buFontTx/>
              <a:buAutoNum type="arabicPeriod"/>
              <a:defRPr/>
            </a:pPr>
            <a:endParaRPr lang="zh-CN" altLang="en-US" smtClean="0"/>
          </a:p>
          <a:p>
            <a:pPr algn="just">
              <a:lnSpc>
                <a:spcPct val="90000"/>
              </a:lnSpc>
              <a:buFontTx/>
              <a:buAutoNum type="arabicPeriod"/>
              <a:defRPr/>
            </a:pPr>
            <a:r>
              <a:rPr lang="zh-CN" altLang="en-US" smtClean="0"/>
              <a:t>求出</a:t>
            </a:r>
            <a:r>
              <a:rPr lang="en-US" altLang="zh-CN" b="1" smtClean="0"/>
              <a:t>lg</a:t>
            </a:r>
            <a:r>
              <a:rPr lang="en-US" altLang="zh-CN" b="1" i="1" smtClean="0"/>
              <a:t>b</a:t>
            </a:r>
            <a:r>
              <a:rPr lang="en-US" altLang="zh-CN" b="1" baseline="-25000" smtClean="0"/>
              <a:t>0</a:t>
            </a:r>
            <a:r>
              <a:rPr lang="zh-CN" altLang="en-US" smtClean="0"/>
              <a:t>和</a:t>
            </a:r>
            <a:r>
              <a:rPr lang="en-US" altLang="zh-CN" b="1" smtClean="0"/>
              <a:t>lg</a:t>
            </a:r>
            <a:r>
              <a:rPr lang="en-US" altLang="zh-CN" b="1" i="1" smtClean="0"/>
              <a:t>b</a:t>
            </a:r>
            <a:r>
              <a:rPr lang="en-US" altLang="zh-CN" b="1" baseline="-25000" smtClean="0"/>
              <a:t>1</a:t>
            </a:r>
            <a:r>
              <a:rPr lang="zh-CN" altLang="en-US" smtClean="0"/>
              <a:t>后，再取其反对数，即得算术形式的</a:t>
            </a:r>
            <a:r>
              <a:rPr lang="en-US" altLang="zh-CN" i="1" smtClean="0"/>
              <a:t>b</a:t>
            </a:r>
            <a:r>
              <a:rPr lang="en-US" altLang="zh-CN" baseline="-25000" smtClean="0"/>
              <a:t>0</a:t>
            </a:r>
            <a:r>
              <a:rPr lang="zh-CN" altLang="en-US" smtClean="0"/>
              <a:t>和</a:t>
            </a:r>
            <a:r>
              <a:rPr lang="en-US" altLang="zh-CN" i="1" smtClean="0"/>
              <a:t>b</a:t>
            </a:r>
            <a:r>
              <a:rPr lang="en-US" altLang="zh-CN" baseline="-25000" smtClean="0"/>
              <a:t>1</a:t>
            </a:r>
            <a:r>
              <a:rPr lang="en-US" altLang="zh-CN" smtClean="0"/>
              <a:t> </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1828800" y="188913"/>
            <a:ext cx="7010400" cy="1143000"/>
          </a:xfrm>
        </p:spPr>
        <p:txBody>
          <a:bodyPr/>
          <a:lstStyle/>
          <a:p>
            <a:pPr>
              <a:defRPr/>
            </a:pPr>
            <a:r>
              <a:rPr lang="zh-CN" altLang="en-US" sz="4000" smtClean="0">
                <a:latin typeface="Arial" panose="020B0604020202020204" pitchFamily="34" charset="0"/>
              </a:rPr>
              <a:t>指数曲线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 </a:t>
            </a:r>
          </a:p>
        </p:txBody>
      </p:sp>
      <p:sp>
        <p:nvSpPr>
          <p:cNvPr id="935939" name="Rectangle 3"/>
          <p:cNvSpPr>
            <a:spLocks noChangeArrowheads="1"/>
          </p:cNvSpPr>
          <p:nvPr/>
        </p:nvSpPr>
        <p:spPr bwMode="auto">
          <a:xfrm>
            <a:off x="533400" y="1676400"/>
            <a:ext cx="1662113" cy="47117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eaLnBrk="1" hangingPunct="1">
              <a:defRPr/>
            </a:pPr>
            <a:r>
              <a:rPr lang="en-US" altLang="zh-CN" sz="2000"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dirty="0">
                <a:solidFill>
                  <a:srgbClr val="FFFF91"/>
                </a:solidFill>
                <a:effectLst>
                  <a:outerShdw blurRad="38100" dist="38100" dir="2700000" algn="tl">
                    <a:srgbClr val="000000"/>
                  </a:outerShdw>
                </a:effectLst>
              </a:rPr>
              <a:t>】</a:t>
            </a:r>
            <a:r>
              <a:rPr lang="zh-CN" altLang="zh-CN" sz="2000" dirty="0">
                <a:effectLst>
                  <a:outerShdw blurRad="38100" dist="38100" dir="2700000" algn="tl">
                    <a:srgbClr val="000000"/>
                  </a:outerShdw>
                </a:effectLst>
              </a:rPr>
              <a:t>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中的人均</a:t>
            </a:r>
            <a:r>
              <a:rPr lang="en-US" altLang="zh-CN" sz="2000" dirty="0">
                <a:effectLst>
                  <a:outerShdw blurRad="38100" dist="38100" dir="2700000" algn="tl">
                    <a:srgbClr val="000000"/>
                  </a:outerShdw>
                </a:effectLst>
              </a:rPr>
              <a:t>GDP</a:t>
            </a:r>
            <a:r>
              <a:rPr lang="zh-CN" altLang="zh-CN" sz="2000" dirty="0">
                <a:effectLst>
                  <a:outerShdw blurRad="38100" dist="38100" dir="2700000" algn="tl">
                    <a:srgbClr val="000000"/>
                  </a:outerShdw>
                </a:effectLst>
              </a:rPr>
              <a:t>数据，确定指数曲线方程，计算出各期的预测值和预测误差，预测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年的人均</a:t>
            </a:r>
            <a:r>
              <a:rPr lang="en-US" altLang="zh-CN" sz="2000" dirty="0">
                <a:effectLst>
                  <a:outerShdw blurRad="38100" dist="38100" dir="2700000" algn="tl">
                    <a:srgbClr val="000000"/>
                  </a:outerShdw>
                </a:effectLst>
              </a:rPr>
              <a:t>GDP</a:t>
            </a:r>
            <a:r>
              <a:rPr lang="zh-CN" altLang="zh-CN" sz="2000" dirty="0">
                <a:effectLst>
                  <a:outerShdw blurRad="38100" dist="38100" dir="2700000" algn="tl">
                    <a:srgbClr val="000000"/>
                  </a:outerShdw>
                </a:effectLst>
              </a:rPr>
              <a:t>，并将原序列和各期的预测值序列绘制成图形进行比较</a:t>
            </a:r>
            <a:endParaRPr lang="zh-CN" altLang="en-US" sz="2000" dirty="0">
              <a:effectLst>
                <a:outerShdw blurRad="38100" dist="38100" dir="2700000" algn="tl">
                  <a:srgbClr val="000000"/>
                </a:outerShdw>
              </a:effectLst>
            </a:endParaRPr>
          </a:p>
        </p:txBody>
      </p:sp>
      <p:sp>
        <p:nvSpPr>
          <p:cNvPr id="132100" name="Rectangle 1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
        <p:nvSpPr>
          <p:cNvPr id="132101" name="Rectangle 16"/>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13210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1711325"/>
            <a:ext cx="654208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37986" name="Rectangle 2"/>
          <p:cNvSpPr>
            <a:spLocks noGrp="1" noChangeArrowheads="1"/>
          </p:cNvSpPr>
          <p:nvPr>
            <p:ph type="title"/>
          </p:nvPr>
        </p:nvSpPr>
        <p:spPr>
          <a:xfrm>
            <a:off x="1905000" y="188913"/>
            <a:ext cx="6781800" cy="1143000"/>
          </a:xfrm>
        </p:spPr>
        <p:txBody>
          <a:bodyPr/>
          <a:lstStyle/>
          <a:p>
            <a:pPr>
              <a:defRPr/>
            </a:pPr>
            <a:r>
              <a:rPr lang="zh-CN" altLang="en-US" sz="4000" smtClean="0"/>
              <a:t>指数曲线</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13414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73238"/>
            <a:ext cx="793115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1828800" y="228600"/>
            <a:ext cx="7010400" cy="1143000"/>
          </a:xfrm>
        </p:spPr>
        <p:txBody>
          <a:bodyPr/>
          <a:lstStyle/>
          <a:p>
            <a:pPr>
              <a:defRPr/>
            </a:pPr>
            <a:r>
              <a:rPr lang="zh-CN" altLang="en-US" sz="4000" smtClean="0"/>
              <a:t>指数曲线与直线的比较</a:t>
            </a:r>
            <a:endParaRPr lang="zh-CN" altLang="en-US" sz="4000" smtClean="0">
              <a:solidFill>
                <a:schemeClr val="hlink"/>
              </a:solidFill>
              <a:latin typeface="Times New Roman" panose="02020603050405020304" pitchFamily="18" charset="0"/>
            </a:endParaRPr>
          </a:p>
        </p:txBody>
      </p:sp>
      <p:sp>
        <p:nvSpPr>
          <p:cNvPr id="709635" name="Rectangle 3"/>
          <p:cNvSpPr>
            <a:spLocks noChangeArrowheads="1"/>
          </p:cNvSpPr>
          <p:nvPr/>
        </p:nvSpPr>
        <p:spPr bwMode="auto">
          <a:xfrm>
            <a:off x="457200" y="1700213"/>
            <a:ext cx="8229600"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AutoNum type="arabicPeriod"/>
              <a:defRPr/>
            </a:pPr>
            <a:r>
              <a:rPr lang="zh-CN" altLang="en-US" sz="3200" smtClean="0">
                <a:effectLst>
                  <a:outerShdw blurRad="38100" dist="38100" dir="2700000" algn="tl">
                    <a:srgbClr val="000000"/>
                  </a:outerShdw>
                </a:effectLst>
                <a:latin typeface="Arial" panose="020B0604020202020204" pitchFamily="34" charset="0"/>
              </a:rPr>
              <a:t>比一般的趋势直线有着更广泛的应用</a:t>
            </a:r>
          </a:p>
          <a:p>
            <a:pPr algn="just">
              <a:spcBef>
                <a:spcPct val="20000"/>
              </a:spcBef>
              <a:buFontTx/>
              <a:buAutoNum type="arabicPeriod"/>
              <a:defRPr/>
            </a:pPr>
            <a:r>
              <a:rPr lang="zh-CN" altLang="en-US" sz="3200" smtClean="0">
                <a:effectLst>
                  <a:outerShdw blurRad="38100" dist="38100" dir="2700000" algn="tl">
                    <a:srgbClr val="000000"/>
                  </a:outerShdw>
                </a:effectLst>
                <a:latin typeface="Arial" panose="020B0604020202020204" pitchFamily="34" charset="0"/>
              </a:rPr>
              <a:t>可以反应现象的相对发展变化程度</a:t>
            </a:r>
          </a:p>
          <a:p>
            <a:pPr lvl="1" algn="just">
              <a:spcBef>
                <a:spcPct val="20000"/>
              </a:spcBef>
              <a:buClr>
                <a:schemeClr val="hlink"/>
              </a:buClr>
              <a:buFont typeface="Wingdings" panose="05000000000000000000" pitchFamily="2" charset="2"/>
              <a:buChar char="§"/>
              <a:defRPr/>
            </a:pPr>
            <a:r>
              <a:rPr lang="zh-CN" altLang="en-US" sz="2800" smtClean="0">
                <a:solidFill>
                  <a:srgbClr val="F0F0F0"/>
                </a:solidFill>
                <a:effectLst>
                  <a:outerShdw blurRad="38100" dist="38100" dir="2700000" algn="tl">
                    <a:srgbClr val="000000"/>
                  </a:outerShdw>
                </a:effectLst>
                <a:latin typeface="Arial" panose="020B0604020202020204" pitchFamily="34" charset="0"/>
              </a:rPr>
              <a:t>上例中，</a:t>
            </a:r>
            <a:r>
              <a:rPr lang="en-US" altLang="zh-CN" sz="2800" smtClean="0">
                <a:solidFill>
                  <a:srgbClr val="FFFFB1"/>
                </a:solidFill>
                <a:effectLst>
                  <a:outerShdw blurRad="38100" dist="38100" dir="2700000" algn="tl">
                    <a:srgbClr val="000000"/>
                  </a:outerShdw>
                </a:effectLst>
                <a:latin typeface="Arial" panose="020B0604020202020204" pitchFamily="34" charset="0"/>
              </a:rPr>
              <a:t>b</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1</a:t>
            </a:r>
            <a:r>
              <a:rPr lang="en-US" altLang="zh-CN" sz="2800" smtClean="0">
                <a:solidFill>
                  <a:srgbClr val="FFFFB1"/>
                </a:solidFill>
                <a:effectLst>
                  <a:outerShdw blurRad="38100" dist="38100" dir="2700000" algn="tl">
                    <a:srgbClr val="000000"/>
                  </a:outerShdw>
                </a:effectLst>
                <a:latin typeface="Arial" panose="020B0604020202020204" pitchFamily="34" charset="0"/>
              </a:rPr>
              <a:t>=1.27446</a:t>
            </a:r>
            <a:r>
              <a:rPr lang="zh-CN" altLang="en-US" sz="2800" smtClean="0">
                <a:effectLst>
                  <a:outerShdw blurRad="38100" dist="38100" dir="2700000" algn="tl">
                    <a:srgbClr val="000000"/>
                  </a:outerShdw>
                </a:effectLst>
                <a:latin typeface="Arial" panose="020B0604020202020204" pitchFamily="34" charset="0"/>
              </a:rPr>
              <a:t>表示</a:t>
            </a:r>
            <a:r>
              <a:rPr lang="en-US" altLang="zh-CN" sz="2800" smtClean="0">
                <a:effectLst>
                  <a:outerShdw blurRad="38100" dist="38100" dir="2700000" algn="tl">
                    <a:srgbClr val="000000"/>
                  </a:outerShdw>
                </a:effectLst>
                <a:latin typeface="Arial" panose="020B0604020202020204" pitchFamily="34" charset="0"/>
              </a:rPr>
              <a:t>1990—2009</a:t>
            </a:r>
            <a:r>
              <a:rPr lang="zh-CN" altLang="en-US" sz="2800" smtClean="0">
                <a:effectLst>
                  <a:outerShdw blurRad="38100" dist="38100" dir="2700000" algn="tl">
                    <a:srgbClr val="000000"/>
                  </a:outerShdw>
                </a:effectLst>
                <a:latin typeface="Arial" panose="020B0604020202020204" pitchFamily="34" charset="0"/>
              </a:rPr>
              <a:t>年轿车产量的年平均增长率为</a:t>
            </a:r>
            <a:r>
              <a:rPr lang="en-US" altLang="zh-CN" sz="2800" smtClean="0">
                <a:effectLst>
                  <a:outerShdw blurRad="38100" dist="38100" dir="2700000" algn="tl">
                    <a:srgbClr val="000000"/>
                  </a:outerShdw>
                </a:effectLst>
                <a:latin typeface="Arial" panose="020B0604020202020204" pitchFamily="34" charset="0"/>
                <a:cs typeface="Times New Roman" panose="02020603050405020304" pitchFamily="18" charset="0"/>
              </a:rPr>
              <a:t>27.446%</a:t>
            </a:r>
            <a:r>
              <a:rPr lang="en-US" altLang="zh-CN" sz="2800" smtClean="0">
                <a:effectLst>
                  <a:outerShdw blurRad="38100" dist="38100" dir="2700000" algn="tl">
                    <a:srgbClr val="000000"/>
                  </a:outerShdw>
                </a:effectLst>
                <a:latin typeface="Arial" panose="020B0604020202020204" pitchFamily="34" charset="0"/>
              </a:rPr>
              <a:t> </a:t>
            </a:r>
          </a:p>
          <a:p>
            <a:pPr algn="just">
              <a:spcBef>
                <a:spcPct val="20000"/>
              </a:spcBef>
              <a:buFontTx/>
              <a:buAutoNum type="arabicPeriod"/>
              <a:defRPr/>
            </a:pPr>
            <a:r>
              <a:rPr lang="zh-CN" altLang="en-US" sz="3200" smtClean="0">
                <a:effectLst>
                  <a:outerShdw blurRad="38100" dist="38100" dir="2700000" algn="tl">
                    <a:srgbClr val="000000"/>
                  </a:outerShdw>
                </a:effectLst>
                <a:latin typeface="Arial" panose="020B0604020202020204" pitchFamily="34" charset="0"/>
              </a:rPr>
              <a:t>不同序列的指数曲线可以进行比较</a:t>
            </a:r>
          </a:p>
          <a:p>
            <a:pPr lvl="1" algn="just">
              <a:spcBef>
                <a:spcPct val="20000"/>
              </a:spcBef>
              <a:buClr>
                <a:schemeClr val="hlink"/>
              </a:buClr>
              <a:buFont typeface="Wingdings" panose="05000000000000000000" pitchFamily="2" charset="2"/>
              <a:buChar char="§"/>
              <a:defRPr/>
            </a:pPr>
            <a:r>
              <a:rPr lang="zh-CN" altLang="en-US" sz="2800" smtClean="0">
                <a:effectLst>
                  <a:outerShdw blurRad="38100" dist="38100" dir="2700000" algn="tl">
                    <a:srgbClr val="000000"/>
                  </a:outerShdw>
                </a:effectLst>
                <a:latin typeface="Arial" panose="020B0604020202020204" pitchFamily="34" charset="0"/>
              </a:rPr>
              <a:t>比较分析相对增长程度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9635">
                                            <p:txEl>
                                              <p:pRg st="0" end="0"/>
                                            </p:txEl>
                                          </p:spTgt>
                                        </p:tgtEl>
                                        <p:attrNameLst>
                                          <p:attrName>style.visibility</p:attrName>
                                        </p:attrNameLst>
                                      </p:cBhvr>
                                      <p:to>
                                        <p:strVal val="visible"/>
                                      </p:to>
                                    </p:set>
                                    <p:animEffect transition="in" filter="wipe(left)">
                                      <p:cBhvr>
                                        <p:cTn id="7" dur="500"/>
                                        <p:tgtEl>
                                          <p:spTgt spid="70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9635">
                                            <p:txEl>
                                              <p:pRg st="1" end="1"/>
                                            </p:txEl>
                                          </p:spTgt>
                                        </p:tgtEl>
                                        <p:attrNameLst>
                                          <p:attrName>style.visibility</p:attrName>
                                        </p:attrNameLst>
                                      </p:cBhvr>
                                      <p:to>
                                        <p:strVal val="visible"/>
                                      </p:to>
                                    </p:set>
                                    <p:animEffect transition="in" filter="wipe(left)">
                                      <p:cBhvr>
                                        <p:cTn id="12" dur="500"/>
                                        <p:tgtEl>
                                          <p:spTgt spid="70963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09635">
                                            <p:txEl>
                                              <p:pRg st="2" end="2"/>
                                            </p:txEl>
                                          </p:spTgt>
                                        </p:tgtEl>
                                        <p:attrNameLst>
                                          <p:attrName>style.visibility</p:attrName>
                                        </p:attrNameLst>
                                      </p:cBhvr>
                                      <p:to>
                                        <p:strVal val="visible"/>
                                      </p:to>
                                    </p:set>
                                    <p:animEffect transition="in" filter="wipe(left)">
                                      <p:cBhvr>
                                        <p:cTn id="15" dur="500"/>
                                        <p:tgtEl>
                                          <p:spTgt spid="7096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09635">
                                            <p:txEl>
                                              <p:pRg st="3" end="3"/>
                                            </p:txEl>
                                          </p:spTgt>
                                        </p:tgtEl>
                                        <p:attrNameLst>
                                          <p:attrName>style.visibility</p:attrName>
                                        </p:attrNameLst>
                                      </p:cBhvr>
                                      <p:to>
                                        <p:strVal val="visible"/>
                                      </p:to>
                                    </p:set>
                                    <p:animEffect transition="in" filter="wipe(left)">
                                      <p:cBhvr>
                                        <p:cTn id="20" dur="500"/>
                                        <p:tgtEl>
                                          <p:spTgt spid="70963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09635">
                                            <p:txEl>
                                              <p:pRg st="4" end="4"/>
                                            </p:txEl>
                                          </p:spTgt>
                                        </p:tgtEl>
                                        <p:attrNameLst>
                                          <p:attrName>style.visibility</p:attrName>
                                        </p:attrNameLst>
                                      </p:cBhvr>
                                      <p:to>
                                        <p:strVal val="visible"/>
                                      </p:to>
                                    </p:set>
                                    <p:animEffect transition="in" filter="wipe(left)">
                                      <p:cBhvr>
                                        <p:cTn id="23" dur="500"/>
                                        <p:tgtEl>
                                          <p:spTgt spid="709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5"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body" idx="1"/>
          </p:nvPr>
        </p:nvSpPr>
        <p:spPr>
          <a:xfrm>
            <a:off x="395288" y="1700213"/>
            <a:ext cx="8367712" cy="4465637"/>
          </a:xfrm>
        </p:spPr>
        <p:txBody>
          <a:bodyPr/>
          <a:lstStyle/>
          <a:p>
            <a:pPr marL="609600" indent="-609600" algn="just">
              <a:lnSpc>
                <a:spcPct val="80000"/>
              </a:lnSpc>
              <a:buFontTx/>
              <a:buAutoNum type="arabicPeriod"/>
              <a:defRPr/>
            </a:pPr>
            <a:r>
              <a:rPr lang="zh-CN" altLang="en-US" sz="2600" smtClean="0"/>
              <a:t>有些现象的变化形态比较复杂，它们不是按照某种固定的形态变化，而是有升有降，在变化过程中可能有几个拐点。这时就需要拟合多项式函数</a:t>
            </a:r>
          </a:p>
          <a:p>
            <a:pPr marL="609600" indent="-609600" algn="just">
              <a:lnSpc>
                <a:spcPct val="80000"/>
              </a:lnSpc>
              <a:buFontTx/>
              <a:buAutoNum type="arabicPeriod"/>
              <a:defRPr/>
            </a:pPr>
            <a:r>
              <a:rPr lang="zh-CN" altLang="en-US" sz="2600" smtClean="0"/>
              <a:t>当只有一个拐点时，可以拟合二阶曲线，即抛物线；当有两个拐点时，需要拟合三阶曲线；当有</a:t>
            </a:r>
            <a:r>
              <a:rPr lang="en-US" altLang="zh-CN" sz="2600" smtClean="0"/>
              <a:t>k-1</a:t>
            </a:r>
            <a:r>
              <a:rPr lang="zh-CN" altLang="en-US" sz="2600" smtClean="0"/>
              <a:t>个拐点时，需要拟合</a:t>
            </a:r>
            <a:r>
              <a:rPr lang="en-US" altLang="zh-CN" sz="2600" smtClean="0"/>
              <a:t>k</a:t>
            </a:r>
            <a:r>
              <a:rPr lang="zh-CN" altLang="en-US" sz="2600" smtClean="0"/>
              <a:t>阶曲线 </a:t>
            </a:r>
          </a:p>
          <a:p>
            <a:pPr marL="609600" indent="-609600" algn="just">
              <a:lnSpc>
                <a:spcPct val="80000"/>
              </a:lnSpc>
              <a:buFontTx/>
              <a:buAutoNum type="arabicPeriod"/>
              <a:defRPr/>
            </a:pPr>
            <a:r>
              <a:rPr lang="en-US" altLang="zh-CN" sz="2600" smtClean="0"/>
              <a:t>k</a:t>
            </a:r>
            <a:r>
              <a:rPr lang="zh-CN" altLang="en-US" sz="2600" smtClean="0"/>
              <a:t>阶曲线函数的一般形式为 </a:t>
            </a:r>
          </a:p>
          <a:p>
            <a:pPr marL="609600" indent="-609600" algn="just">
              <a:lnSpc>
                <a:spcPct val="80000"/>
              </a:lnSpc>
              <a:buFontTx/>
              <a:buAutoNum type="arabicPeriod"/>
              <a:defRPr/>
            </a:pPr>
            <a:endParaRPr lang="zh-CN" altLang="en-US" sz="2600" smtClean="0"/>
          </a:p>
          <a:p>
            <a:pPr marL="609600" indent="-609600" algn="just">
              <a:lnSpc>
                <a:spcPct val="80000"/>
              </a:lnSpc>
              <a:buFontTx/>
              <a:buAutoNum type="arabicPeriod"/>
              <a:defRPr/>
            </a:pPr>
            <a:endParaRPr lang="zh-CN" altLang="en-US" sz="2600" smtClean="0"/>
          </a:p>
          <a:p>
            <a:pPr marL="609600" indent="-609600" algn="just">
              <a:lnSpc>
                <a:spcPct val="80000"/>
              </a:lnSpc>
              <a:buFontTx/>
              <a:buAutoNum type="arabicPeriod"/>
              <a:defRPr/>
            </a:pPr>
            <a:endParaRPr lang="zh-CN" altLang="en-US" sz="2600" smtClean="0"/>
          </a:p>
          <a:p>
            <a:pPr marL="609600" indent="-609600" algn="just">
              <a:lnSpc>
                <a:spcPct val="80000"/>
              </a:lnSpc>
              <a:buFontTx/>
              <a:buAutoNum type="arabicPeriod"/>
              <a:defRPr/>
            </a:pPr>
            <a:r>
              <a:rPr lang="zh-CN" altLang="en-US" sz="2600" smtClean="0"/>
              <a:t>线性化后，根</a:t>
            </a:r>
            <a:r>
              <a:rPr lang="zh-CN" altLang="en-US" sz="2600" smtClean="0">
                <a:latin typeface="Times New Roman" panose="02020603050405020304" pitchFamily="18" charset="0"/>
              </a:rPr>
              <a:t>据最小二乘法求</a:t>
            </a:r>
          </a:p>
        </p:txBody>
      </p:sp>
      <p:sp>
        <p:nvSpPr>
          <p:cNvPr id="1125379" name="Rectangle 3"/>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多阶曲线</a:t>
            </a:r>
            <a:endParaRPr lang="zh-CN" altLang="en-US" sz="3600" smtClean="0">
              <a:solidFill>
                <a:schemeClr val="hlink"/>
              </a:solidFill>
              <a:latin typeface="Arial" panose="020B0604020202020204" pitchFamily="34" charset="0"/>
            </a:endParaRPr>
          </a:p>
        </p:txBody>
      </p:sp>
      <p:sp>
        <p:nvSpPr>
          <p:cNvPr id="138244" name="Rectangle 7"/>
          <p:cNvSpPr>
            <a:spLocks noChangeArrowheads="1"/>
          </p:cNvSpPr>
          <p:nvPr/>
        </p:nvSpPr>
        <p:spPr bwMode="auto">
          <a:xfrm>
            <a:off x="0" y="3295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graphicFrame>
        <p:nvGraphicFramePr>
          <p:cNvPr id="138245" name="Object 6"/>
          <p:cNvGraphicFramePr>
            <a:graphicFrameLocks noChangeAspect="1"/>
          </p:cNvGraphicFramePr>
          <p:nvPr/>
        </p:nvGraphicFramePr>
        <p:xfrm>
          <a:off x="1331913" y="4365625"/>
          <a:ext cx="5256212" cy="836613"/>
        </p:xfrm>
        <a:graphic>
          <a:graphicData uri="http://schemas.openxmlformats.org/presentationml/2006/ole">
            <mc:AlternateContent xmlns:mc="http://schemas.openxmlformats.org/markup-compatibility/2006">
              <mc:Choice xmlns:v="urn:schemas-microsoft-com:vml" Requires="v">
                <p:oleObj spid="_x0000_s138248" name="公式" r:id="rId4" imgW="1790670" imgH="236104" progId="Equation.3">
                  <p:embed/>
                </p:oleObj>
              </mc:Choice>
              <mc:Fallback>
                <p:oleObj name="公式" r:id="rId4" imgW="1790670" imgH="236104"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4365625"/>
                        <a:ext cx="525621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46" name="Rectangle 9"/>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graphicFrame>
        <p:nvGraphicFramePr>
          <p:cNvPr id="138247" name="Object 8"/>
          <p:cNvGraphicFramePr>
            <a:graphicFrameLocks noChangeAspect="1"/>
          </p:cNvGraphicFramePr>
          <p:nvPr/>
        </p:nvGraphicFramePr>
        <p:xfrm>
          <a:off x="5362575" y="5300663"/>
          <a:ext cx="2449513" cy="504825"/>
        </p:xfrm>
        <a:graphic>
          <a:graphicData uri="http://schemas.openxmlformats.org/presentationml/2006/ole">
            <mc:AlternateContent xmlns:mc="http://schemas.openxmlformats.org/markup-compatibility/2006">
              <mc:Choice xmlns:v="urn:schemas-microsoft-com:vml" Requires="v">
                <p:oleObj spid="_x0000_s138249" name="公式" r:id="rId6" imgW="914306" imgH="213234" progId="Equation.3">
                  <p:embed/>
                </p:oleObj>
              </mc:Choice>
              <mc:Fallback>
                <p:oleObj name="公式" r:id="rId6" imgW="914306" imgH="213234"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2575" y="5300663"/>
                        <a:ext cx="24495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多阶曲线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 </a:t>
            </a:r>
          </a:p>
        </p:txBody>
      </p:sp>
      <p:sp>
        <p:nvSpPr>
          <p:cNvPr id="1127427" name="Rectangle 3"/>
          <p:cNvSpPr>
            <a:spLocks noChangeArrowheads="1"/>
          </p:cNvSpPr>
          <p:nvPr/>
        </p:nvSpPr>
        <p:spPr bwMode="auto">
          <a:xfrm>
            <a:off x="468313" y="1676400"/>
            <a:ext cx="1871662" cy="47117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eaLnBrk="1" hangingPunct="1">
              <a:defRPr/>
            </a:pPr>
            <a:r>
              <a:rPr lang="en-US" altLang="zh-CN" sz="2000"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dirty="0">
                <a:solidFill>
                  <a:srgbClr val="FFFF91"/>
                </a:solidFill>
                <a:effectLst>
                  <a:outerShdw blurRad="38100" dist="38100" dir="2700000" algn="tl">
                    <a:srgbClr val="000000"/>
                  </a:outerShdw>
                </a:effectLst>
              </a:rPr>
              <a:t>】</a:t>
            </a:r>
            <a:r>
              <a:rPr lang="zh-CN" altLang="zh-CN" sz="2000" dirty="0">
                <a:effectLst>
                  <a:outerShdw blurRad="38100" dist="38100" dir="2700000" algn="tl">
                    <a:srgbClr val="000000"/>
                  </a:outerShdw>
                </a:effectLst>
              </a:rPr>
              <a:t>根据</a:t>
            </a:r>
            <a:r>
              <a:rPr lang="zh-CN" altLang="zh-CN" sz="2000" dirty="0">
                <a:effectLst>
                  <a:outerShdw blurRad="38100" dist="38100" dir="2700000" algn="tl">
                    <a:srgbClr val="000000"/>
                  </a:outerShdw>
                </a:effectLst>
              </a:rPr>
              <a:t>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中的煤炭占能源消费的比重数据，拟合适当的趋势曲线，计算出各期的预测值和预测误差，预测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年的煤炭占能源消费的比重，并将原序列和各期的预测值序列绘制成图形进行比较</a:t>
            </a:r>
            <a:endParaRPr lang="zh-CN" altLang="en-US" sz="2000" dirty="0">
              <a:effectLst>
                <a:outerShdw blurRad="38100" dist="38100" dir="2700000" algn="tl">
                  <a:srgbClr val="000000"/>
                </a:outerShdw>
              </a:effectLst>
            </a:endParaRPr>
          </a:p>
        </p:txBody>
      </p:sp>
      <p:pic>
        <p:nvPicPr>
          <p:cNvPr id="14029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676400"/>
            <a:ext cx="6354762"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1828800" y="228600"/>
            <a:ext cx="6781800" cy="1143000"/>
          </a:xfrm>
        </p:spPr>
        <p:txBody>
          <a:bodyPr/>
          <a:lstStyle/>
          <a:p>
            <a:pPr>
              <a:defRPr/>
            </a:pPr>
            <a:r>
              <a:rPr lang="zh-CN" altLang="en-US" sz="4000" smtClean="0"/>
              <a:t>时间序列的分类</a:t>
            </a:r>
            <a:endParaRPr lang="zh-CN" altLang="en-US" sz="3600" smtClean="0">
              <a:solidFill>
                <a:schemeClr val="hlink"/>
              </a:solidFill>
            </a:endParaRPr>
          </a:p>
        </p:txBody>
      </p:sp>
      <p:sp>
        <p:nvSpPr>
          <p:cNvPr id="863235" name="Rectangle 3"/>
          <p:cNvSpPr>
            <a:spLocks noGrp="1" noChangeArrowheads="1"/>
          </p:cNvSpPr>
          <p:nvPr>
            <p:ph type="body" idx="1"/>
          </p:nvPr>
        </p:nvSpPr>
        <p:spPr>
          <a:xfrm>
            <a:off x="457200" y="1700213"/>
            <a:ext cx="8305800" cy="4471987"/>
          </a:xfrm>
        </p:spPr>
        <p:txBody>
          <a:bodyPr/>
          <a:lstStyle/>
          <a:p>
            <a:pPr marL="609600" indent="-609600" algn="just">
              <a:lnSpc>
                <a:spcPct val="90000"/>
              </a:lnSpc>
              <a:buFontTx/>
              <a:buAutoNum type="arabicPeriod"/>
              <a:defRPr/>
            </a:pPr>
            <a:r>
              <a:rPr lang="zh-CN" altLang="en-US" smtClean="0"/>
              <a:t>平稳序列</a:t>
            </a:r>
            <a:r>
              <a:rPr lang="en-US" altLang="zh-CN" smtClean="0">
                <a:solidFill>
                  <a:srgbClr val="FFFF91"/>
                </a:solidFill>
              </a:rPr>
              <a:t>(stationary series)</a:t>
            </a:r>
          </a:p>
          <a:p>
            <a:pPr marL="1219200" lvl="1" indent="-533400" algn="just">
              <a:lnSpc>
                <a:spcPct val="90000"/>
              </a:lnSpc>
              <a:defRPr/>
            </a:pPr>
            <a:r>
              <a:rPr lang="zh-CN" altLang="en-US" smtClean="0"/>
              <a:t>基本上不存在趋势的序列，各观察值基本上在某个固定的水平上波动</a:t>
            </a:r>
          </a:p>
          <a:p>
            <a:pPr marL="1219200" lvl="1" indent="-533400" algn="just">
              <a:lnSpc>
                <a:spcPct val="90000"/>
              </a:lnSpc>
              <a:defRPr/>
            </a:pPr>
            <a:r>
              <a:rPr lang="zh-CN" altLang="en-US" smtClean="0"/>
              <a:t>或虽有波动，但并不存在某种规律，而其波动可以看成是随机的 </a:t>
            </a:r>
          </a:p>
          <a:p>
            <a:pPr marL="609600" indent="-609600" algn="just">
              <a:lnSpc>
                <a:spcPct val="90000"/>
              </a:lnSpc>
              <a:buClr>
                <a:schemeClr val="tx1"/>
              </a:buClr>
              <a:buFontTx/>
              <a:buAutoNum type="arabicPeriod" startAt="2"/>
              <a:defRPr/>
            </a:pPr>
            <a:r>
              <a:rPr lang="zh-CN" altLang="en-US" smtClean="0"/>
              <a:t>非平稳序列 </a:t>
            </a:r>
            <a:r>
              <a:rPr lang="en-US" altLang="zh-CN" smtClean="0">
                <a:solidFill>
                  <a:srgbClr val="FFFF91"/>
                </a:solidFill>
              </a:rPr>
              <a:t>(non-stationary series)</a:t>
            </a:r>
          </a:p>
          <a:p>
            <a:pPr marL="1219200" lvl="1" indent="-533400" algn="just">
              <a:lnSpc>
                <a:spcPct val="90000"/>
              </a:lnSpc>
              <a:buSzTx/>
              <a:buFont typeface="Wingdings" panose="05000000000000000000" pitchFamily="2" charset="2"/>
              <a:buChar char="§"/>
              <a:defRPr/>
            </a:pPr>
            <a:r>
              <a:rPr lang="zh-CN" altLang="en-US" smtClean="0"/>
              <a:t>有趋势的序列</a:t>
            </a:r>
          </a:p>
          <a:p>
            <a:pPr marL="1543050" lvl="2" indent="-457200" algn="just">
              <a:lnSpc>
                <a:spcPct val="90000"/>
              </a:lnSpc>
              <a:buSzTx/>
              <a:buFontTx/>
              <a:buChar char="•"/>
              <a:defRPr/>
            </a:pPr>
            <a:r>
              <a:rPr lang="zh-CN" altLang="en-US" smtClean="0"/>
              <a:t>线性的，非线性的 </a:t>
            </a:r>
          </a:p>
          <a:p>
            <a:pPr marL="1219200" lvl="1" indent="-533400" algn="just">
              <a:lnSpc>
                <a:spcPct val="90000"/>
              </a:lnSpc>
              <a:buSzTx/>
              <a:buFont typeface="Wingdings" panose="05000000000000000000" pitchFamily="2" charset="2"/>
              <a:buChar char="§"/>
              <a:defRPr/>
            </a:pPr>
            <a:r>
              <a:rPr lang="zh-CN" altLang="en-US" smtClean="0"/>
              <a:t>有趋势、季节性和周期性的复合型序列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Effect transition="in" filter="wipe(left)">
                                      <p:cBhvr>
                                        <p:cTn id="7" dur="500"/>
                                        <p:tgtEl>
                                          <p:spTgt spid="863235">
                                            <p:txEl>
                                              <p:pRg st="0" end="0"/>
                                            </p:txEl>
                                          </p:spTgt>
                                        </p:tgtEl>
                                      </p:cBhvr>
                                    </p:animEffect>
                                  </p:childTnLst>
                                  <p:subTnLst>
                                    <p:animClr clrSpc="rgb" dir="cw">
                                      <p:cBhvr override="childStyle">
                                        <p:cTn dur="1" fill="hold" display="0" masterRel="nextClick" afterEffect="1"/>
                                        <p:tgtEl>
                                          <p:spTgt spid="86323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63235">
                                            <p:txEl>
                                              <p:pRg st="1" end="1"/>
                                            </p:txEl>
                                          </p:spTgt>
                                        </p:tgtEl>
                                        <p:attrNameLst>
                                          <p:attrName>style.visibility</p:attrName>
                                        </p:attrNameLst>
                                      </p:cBhvr>
                                      <p:to>
                                        <p:strVal val="visible"/>
                                      </p:to>
                                    </p:set>
                                    <p:animEffect transition="in" filter="wipe(left)">
                                      <p:cBhvr>
                                        <p:cTn id="10" dur="500"/>
                                        <p:tgtEl>
                                          <p:spTgt spid="863235">
                                            <p:txEl>
                                              <p:pRg st="1" end="1"/>
                                            </p:txEl>
                                          </p:spTgt>
                                        </p:tgtEl>
                                      </p:cBhvr>
                                    </p:animEffect>
                                  </p:childTnLst>
                                  <p:subTnLst>
                                    <p:animClr clrSpc="rgb" dir="cw">
                                      <p:cBhvr override="childStyle">
                                        <p:cTn dur="1" fill="hold" display="0" masterRel="nextClick" afterEffect="1"/>
                                        <p:tgtEl>
                                          <p:spTgt spid="86323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63235">
                                            <p:txEl>
                                              <p:pRg st="2" end="2"/>
                                            </p:txEl>
                                          </p:spTgt>
                                        </p:tgtEl>
                                        <p:attrNameLst>
                                          <p:attrName>style.visibility</p:attrName>
                                        </p:attrNameLst>
                                      </p:cBhvr>
                                      <p:to>
                                        <p:strVal val="visible"/>
                                      </p:to>
                                    </p:set>
                                    <p:animEffect transition="in" filter="wipe(left)">
                                      <p:cBhvr>
                                        <p:cTn id="13" dur="500"/>
                                        <p:tgtEl>
                                          <p:spTgt spid="863235">
                                            <p:txEl>
                                              <p:pRg st="2" end="2"/>
                                            </p:txEl>
                                          </p:spTgt>
                                        </p:tgtEl>
                                      </p:cBhvr>
                                    </p:animEffect>
                                  </p:childTnLst>
                                  <p:subTnLst>
                                    <p:animClr clrSpc="rgb" dir="cw">
                                      <p:cBhvr override="childStyle">
                                        <p:cTn dur="1" fill="hold" display="0" masterRel="nextClick" afterEffect="1"/>
                                        <p:tgtEl>
                                          <p:spTgt spid="86323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63235">
                                            <p:txEl>
                                              <p:pRg st="3" end="3"/>
                                            </p:txEl>
                                          </p:spTgt>
                                        </p:tgtEl>
                                        <p:attrNameLst>
                                          <p:attrName>style.visibility</p:attrName>
                                        </p:attrNameLst>
                                      </p:cBhvr>
                                      <p:to>
                                        <p:strVal val="visible"/>
                                      </p:to>
                                    </p:set>
                                    <p:animEffect transition="in" filter="wipe(left)">
                                      <p:cBhvr>
                                        <p:cTn id="18" dur="500"/>
                                        <p:tgtEl>
                                          <p:spTgt spid="863235">
                                            <p:txEl>
                                              <p:pRg st="3" end="3"/>
                                            </p:txEl>
                                          </p:spTgt>
                                        </p:tgtEl>
                                      </p:cBhvr>
                                    </p:animEffect>
                                  </p:childTnLst>
                                  <p:subTnLst>
                                    <p:animClr clrSpc="rgb" dir="cw">
                                      <p:cBhvr override="childStyle">
                                        <p:cTn dur="1" fill="hold" display="0" masterRel="nextClick" afterEffect="1"/>
                                        <p:tgtEl>
                                          <p:spTgt spid="86323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863235">
                                            <p:txEl>
                                              <p:pRg st="4" end="4"/>
                                            </p:txEl>
                                          </p:spTgt>
                                        </p:tgtEl>
                                        <p:attrNameLst>
                                          <p:attrName>style.visibility</p:attrName>
                                        </p:attrNameLst>
                                      </p:cBhvr>
                                      <p:to>
                                        <p:strVal val="visible"/>
                                      </p:to>
                                    </p:set>
                                    <p:animEffect transition="in" filter="wipe(left)">
                                      <p:cBhvr>
                                        <p:cTn id="21" dur="500"/>
                                        <p:tgtEl>
                                          <p:spTgt spid="863235">
                                            <p:txEl>
                                              <p:pRg st="4" end="4"/>
                                            </p:txEl>
                                          </p:spTgt>
                                        </p:tgtEl>
                                      </p:cBhvr>
                                    </p:animEffect>
                                  </p:childTnLst>
                                  <p:subTnLst>
                                    <p:animClr clrSpc="rgb" dir="cw">
                                      <p:cBhvr override="childStyle">
                                        <p:cTn dur="1" fill="hold" display="0" masterRel="nextClick" afterEffect="1"/>
                                        <p:tgtEl>
                                          <p:spTgt spid="863235">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863235">
                                            <p:txEl>
                                              <p:pRg st="5" end="5"/>
                                            </p:txEl>
                                          </p:spTgt>
                                        </p:tgtEl>
                                        <p:attrNameLst>
                                          <p:attrName>style.visibility</p:attrName>
                                        </p:attrNameLst>
                                      </p:cBhvr>
                                      <p:to>
                                        <p:strVal val="visible"/>
                                      </p:to>
                                    </p:set>
                                    <p:animEffect transition="in" filter="wipe(left)">
                                      <p:cBhvr>
                                        <p:cTn id="24" dur="500"/>
                                        <p:tgtEl>
                                          <p:spTgt spid="863235">
                                            <p:txEl>
                                              <p:pRg st="5" end="5"/>
                                            </p:txEl>
                                          </p:spTgt>
                                        </p:tgtEl>
                                      </p:cBhvr>
                                    </p:animEffect>
                                  </p:childTnLst>
                                  <p:subTnLst>
                                    <p:animClr clrSpc="rgb" dir="cw">
                                      <p:cBhvr override="childStyle">
                                        <p:cTn dur="1" fill="hold" display="0" masterRel="nextClick" afterEffect="1"/>
                                        <p:tgtEl>
                                          <p:spTgt spid="863235">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863235">
                                            <p:txEl>
                                              <p:pRg st="6" end="6"/>
                                            </p:txEl>
                                          </p:spTgt>
                                        </p:tgtEl>
                                        <p:attrNameLst>
                                          <p:attrName>style.visibility</p:attrName>
                                        </p:attrNameLst>
                                      </p:cBhvr>
                                      <p:to>
                                        <p:strVal val="visible"/>
                                      </p:to>
                                    </p:set>
                                    <p:animEffect transition="in" filter="wipe(left)">
                                      <p:cBhvr>
                                        <p:cTn id="27" dur="500"/>
                                        <p:tgtEl>
                                          <p:spTgt spid="863235">
                                            <p:txEl>
                                              <p:pRg st="6" end="6"/>
                                            </p:txEl>
                                          </p:spTgt>
                                        </p:tgtEl>
                                      </p:cBhvr>
                                    </p:animEffect>
                                  </p:childTnLst>
                                  <p:subTnLst>
                                    <p:animClr clrSpc="rgb" dir="cw">
                                      <p:cBhvr override="childStyle">
                                        <p:cTn dur="1" fill="hold" display="0" masterRel="nextClick" afterEffect="1"/>
                                        <p:tgtEl>
                                          <p:spTgt spid="86323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131523" name="Rectangle 3"/>
          <p:cNvSpPr>
            <a:spLocks noGrp="1" noChangeArrowheads="1"/>
          </p:cNvSpPr>
          <p:nvPr>
            <p:ph type="title"/>
          </p:nvPr>
        </p:nvSpPr>
        <p:spPr/>
        <p:txBody>
          <a:bodyPr/>
          <a:lstStyle/>
          <a:p>
            <a:pPr>
              <a:defRPr/>
            </a:pPr>
            <a:r>
              <a:rPr lang="zh-CN" altLang="en-US" sz="4000" smtClean="0">
                <a:latin typeface="Arial" panose="020B0604020202020204" pitchFamily="34" charset="0"/>
              </a:rPr>
              <a:t>多阶曲线</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pic>
        <p:nvPicPr>
          <p:cNvPr id="14234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0645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1828800" y="228600"/>
            <a:ext cx="7010400" cy="1143000"/>
          </a:xfrm>
        </p:spPr>
        <p:txBody>
          <a:bodyPr/>
          <a:lstStyle/>
          <a:p>
            <a:pPr>
              <a:defRPr/>
            </a:pPr>
            <a:r>
              <a:rPr lang="zh-CN" altLang="en-US" sz="4000" smtClean="0"/>
              <a:t>趋势线的选择</a:t>
            </a:r>
            <a:endParaRPr lang="zh-CN" altLang="en-US" sz="3600" smtClean="0">
              <a:solidFill>
                <a:schemeClr val="hlink"/>
              </a:solidFill>
              <a:latin typeface="Times New Roman" panose="02020603050405020304" pitchFamily="18" charset="0"/>
            </a:endParaRPr>
          </a:p>
        </p:txBody>
      </p:sp>
      <p:sp>
        <p:nvSpPr>
          <p:cNvPr id="661507" name="Rectangle 3"/>
          <p:cNvSpPr>
            <a:spLocks noGrp="1" noChangeArrowheads="1"/>
          </p:cNvSpPr>
          <p:nvPr>
            <p:ph type="body" idx="1"/>
          </p:nvPr>
        </p:nvSpPr>
        <p:spPr>
          <a:xfrm>
            <a:off x="457200" y="1685925"/>
            <a:ext cx="8382000" cy="4695825"/>
          </a:xfrm>
        </p:spPr>
        <p:txBody>
          <a:bodyPr/>
          <a:lstStyle/>
          <a:p>
            <a:pPr marL="609600" indent="-609600" algn="just">
              <a:spcBef>
                <a:spcPct val="33000"/>
              </a:spcBef>
              <a:buFontTx/>
              <a:buAutoNum type="arabicPeriod"/>
              <a:defRPr/>
            </a:pPr>
            <a:r>
              <a:rPr lang="zh-CN" altLang="en-US" sz="2800" smtClean="0"/>
              <a:t>观察散点图</a:t>
            </a:r>
          </a:p>
          <a:p>
            <a:pPr marL="609600" indent="-609600" algn="just">
              <a:spcBef>
                <a:spcPct val="33000"/>
              </a:spcBef>
              <a:buFontTx/>
              <a:buAutoNum type="arabicPeriod"/>
              <a:defRPr/>
            </a:pPr>
            <a:r>
              <a:rPr lang="zh-CN" altLang="en-US" sz="2800" smtClean="0"/>
              <a:t>根据观察数据本身，按以下标准选择趋势线</a:t>
            </a:r>
            <a:endParaRPr lang="zh-CN" altLang="en-US" sz="2800" smtClean="0">
              <a:solidFill>
                <a:schemeClr val="tx2"/>
              </a:solidFill>
              <a:sym typeface="Wingdings 2" panose="05020102010507070707" pitchFamily="18" charset="2"/>
            </a:endParaRPr>
          </a:p>
          <a:p>
            <a:pPr marL="1219200" lvl="1" indent="-533400" algn="just">
              <a:spcBef>
                <a:spcPct val="33000"/>
              </a:spcBef>
              <a:defRPr/>
            </a:pPr>
            <a:r>
              <a:rPr lang="zh-CN" altLang="en-US" sz="2400" smtClean="0"/>
              <a:t>一次差大体相同，配合直线</a:t>
            </a:r>
          </a:p>
          <a:p>
            <a:pPr marL="1219200" lvl="1" indent="-533400" algn="just">
              <a:spcBef>
                <a:spcPct val="33000"/>
              </a:spcBef>
              <a:defRPr/>
            </a:pPr>
            <a:r>
              <a:rPr lang="zh-CN" altLang="en-US" sz="2400" smtClean="0"/>
              <a:t>二次差大体相同，配合二次曲线</a:t>
            </a:r>
          </a:p>
          <a:p>
            <a:pPr marL="1219200" lvl="1" indent="-533400" algn="just">
              <a:spcBef>
                <a:spcPct val="33000"/>
              </a:spcBef>
              <a:defRPr/>
            </a:pPr>
            <a:r>
              <a:rPr lang="zh-CN" altLang="en-US" sz="2400" smtClean="0"/>
              <a:t>对数的一次差大体相同，配合指数曲线</a:t>
            </a:r>
          </a:p>
          <a:p>
            <a:pPr marL="1219200" lvl="1" indent="-533400" algn="just">
              <a:spcBef>
                <a:spcPct val="33000"/>
              </a:spcBef>
              <a:defRPr/>
            </a:pPr>
            <a:r>
              <a:rPr lang="zh-CN" altLang="en-US" sz="2400" smtClean="0"/>
              <a:t>一次差的环比值大体相同，配合修正指数曲线</a:t>
            </a:r>
          </a:p>
          <a:p>
            <a:pPr marL="1219200" lvl="1" indent="-533400" algn="just">
              <a:spcBef>
                <a:spcPct val="33000"/>
              </a:spcBef>
              <a:defRPr/>
            </a:pPr>
            <a:r>
              <a:rPr lang="zh-CN" altLang="en-US" sz="2400" smtClean="0"/>
              <a:t>对数一次差的环比值大体相同，配合</a:t>
            </a:r>
            <a:r>
              <a:rPr lang="en-US" altLang="zh-CN" sz="2400" smtClean="0"/>
              <a:t>Gompertz</a:t>
            </a:r>
            <a:r>
              <a:rPr lang="zh-CN" altLang="en-US" sz="2400" smtClean="0"/>
              <a:t>曲线</a:t>
            </a:r>
          </a:p>
          <a:p>
            <a:pPr marL="1219200" lvl="1" indent="-533400" algn="just">
              <a:spcBef>
                <a:spcPct val="33000"/>
              </a:spcBef>
              <a:defRPr/>
            </a:pPr>
            <a:r>
              <a:rPr lang="zh-CN" altLang="en-US" sz="2400" smtClean="0"/>
              <a:t>倒数一次差的环比值大体相同，配合</a:t>
            </a:r>
            <a:r>
              <a:rPr lang="en-US" altLang="zh-CN" sz="2400" smtClean="0"/>
              <a:t>Logistic</a:t>
            </a:r>
            <a:r>
              <a:rPr lang="zh-CN" altLang="en-US" sz="2400" smtClean="0"/>
              <a:t>曲线</a:t>
            </a:r>
          </a:p>
          <a:p>
            <a:pPr marL="609600" indent="-609600" algn="just">
              <a:spcBef>
                <a:spcPct val="33000"/>
              </a:spcBef>
              <a:defRPr/>
            </a:pPr>
            <a:r>
              <a:rPr lang="en-US" altLang="zh-CN" sz="2800" smtClean="0"/>
              <a:t>3.     </a:t>
            </a:r>
            <a:r>
              <a:rPr lang="zh-CN" altLang="en-US" sz="2800" smtClean="0"/>
              <a:t>比较估计标准误差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1507">
                                            <p:txEl>
                                              <p:pRg st="0" end="0"/>
                                            </p:txEl>
                                          </p:spTgt>
                                        </p:tgtEl>
                                        <p:attrNameLst>
                                          <p:attrName>style.visibility</p:attrName>
                                        </p:attrNameLst>
                                      </p:cBhvr>
                                      <p:to>
                                        <p:strVal val="visible"/>
                                      </p:to>
                                    </p:set>
                                    <p:animEffect transition="in" filter="wipe(left)">
                                      <p:cBhvr>
                                        <p:cTn id="7" dur="500"/>
                                        <p:tgtEl>
                                          <p:spTgt spid="661507">
                                            <p:txEl>
                                              <p:pRg st="0" end="0"/>
                                            </p:txEl>
                                          </p:spTgt>
                                        </p:tgtEl>
                                      </p:cBhvr>
                                    </p:animEffect>
                                  </p:childTnLst>
                                  <p:subTnLst>
                                    <p:animClr clrSpc="rgb" dir="cw">
                                      <p:cBhvr override="childStyle">
                                        <p:cTn dur="1" fill="hold" display="0" masterRel="nextClick" afterEffect="1"/>
                                        <p:tgtEl>
                                          <p:spTgt spid="6615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1507">
                                            <p:txEl>
                                              <p:pRg st="1" end="1"/>
                                            </p:txEl>
                                          </p:spTgt>
                                        </p:tgtEl>
                                        <p:attrNameLst>
                                          <p:attrName>style.visibility</p:attrName>
                                        </p:attrNameLst>
                                      </p:cBhvr>
                                      <p:to>
                                        <p:strVal val="visible"/>
                                      </p:to>
                                    </p:set>
                                    <p:animEffect transition="in" filter="wipe(left)">
                                      <p:cBhvr>
                                        <p:cTn id="12" dur="500"/>
                                        <p:tgtEl>
                                          <p:spTgt spid="661507">
                                            <p:txEl>
                                              <p:pRg st="1" end="1"/>
                                            </p:txEl>
                                          </p:spTgt>
                                        </p:tgtEl>
                                      </p:cBhvr>
                                    </p:animEffect>
                                  </p:childTnLst>
                                  <p:subTnLst>
                                    <p:animClr clrSpc="rgb" dir="cw">
                                      <p:cBhvr override="childStyle">
                                        <p:cTn dur="1" fill="hold" display="0" masterRel="nextClick" afterEffect="1"/>
                                        <p:tgtEl>
                                          <p:spTgt spid="6615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661507">
                                            <p:txEl>
                                              <p:pRg st="2" end="2"/>
                                            </p:txEl>
                                          </p:spTgt>
                                        </p:tgtEl>
                                        <p:attrNameLst>
                                          <p:attrName>style.visibility</p:attrName>
                                        </p:attrNameLst>
                                      </p:cBhvr>
                                      <p:to>
                                        <p:strVal val="visible"/>
                                      </p:to>
                                    </p:set>
                                    <p:animEffect transition="in" filter="wipe(left)">
                                      <p:cBhvr>
                                        <p:cTn id="15" dur="500"/>
                                        <p:tgtEl>
                                          <p:spTgt spid="661507">
                                            <p:txEl>
                                              <p:pRg st="2" end="2"/>
                                            </p:txEl>
                                          </p:spTgt>
                                        </p:tgtEl>
                                      </p:cBhvr>
                                    </p:animEffect>
                                  </p:childTnLst>
                                  <p:subTnLst>
                                    <p:animClr clrSpc="rgb" dir="cw">
                                      <p:cBhvr override="childStyle">
                                        <p:cTn dur="1" fill="hold" display="0" masterRel="nextClick" afterEffect="1"/>
                                        <p:tgtEl>
                                          <p:spTgt spid="6615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661507">
                                            <p:txEl>
                                              <p:pRg st="3" end="3"/>
                                            </p:txEl>
                                          </p:spTgt>
                                        </p:tgtEl>
                                        <p:attrNameLst>
                                          <p:attrName>style.visibility</p:attrName>
                                        </p:attrNameLst>
                                      </p:cBhvr>
                                      <p:to>
                                        <p:strVal val="visible"/>
                                      </p:to>
                                    </p:set>
                                    <p:animEffect transition="in" filter="wipe(left)">
                                      <p:cBhvr>
                                        <p:cTn id="18" dur="500"/>
                                        <p:tgtEl>
                                          <p:spTgt spid="661507">
                                            <p:txEl>
                                              <p:pRg st="3" end="3"/>
                                            </p:txEl>
                                          </p:spTgt>
                                        </p:tgtEl>
                                      </p:cBhvr>
                                    </p:animEffect>
                                  </p:childTnLst>
                                  <p:subTnLst>
                                    <p:animClr clrSpc="rgb" dir="cw">
                                      <p:cBhvr override="childStyle">
                                        <p:cTn dur="1" fill="hold" display="0" masterRel="nextClick" afterEffect="1"/>
                                        <p:tgtEl>
                                          <p:spTgt spid="661507">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661507">
                                            <p:txEl>
                                              <p:pRg st="4" end="4"/>
                                            </p:txEl>
                                          </p:spTgt>
                                        </p:tgtEl>
                                        <p:attrNameLst>
                                          <p:attrName>style.visibility</p:attrName>
                                        </p:attrNameLst>
                                      </p:cBhvr>
                                      <p:to>
                                        <p:strVal val="visible"/>
                                      </p:to>
                                    </p:set>
                                    <p:animEffect transition="in" filter="wipe(left)">
                                      <p:cBhvr>
                                        <p:cTn id="21" dur="500"/>
                                        <p:tgtEl>
                                          <p:spTgt spid="661507">
                                            <p:txEl>
                                              <p:pRg st="4" end="4"/>
                                            </p:txEl>
                                          </p:spTgt>
                                        </p:tgtEl>
                                      </p:cBhvr>
                                    </p:animEffect>
                                  </p:childTnLst>
                                  <p:subTnLst>
                                    <p:animClr clrSpc="rgb" dir="cw">
                                      <p:cBhvr override="childStyle">
                                        <p:cTn dur="1" fill="hold" display="0" masterRel="nextClick" afterEffect="1"/>
                                        <p:tgtEl>
                                          <p:spTgt spid="661507">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661507">
                                            <p:txEl>
                                              <p:pRg st="5" end="5"/>
                                            </p:txEl>
                                          </p:spTgt>
                                        </p:tgtEl>
                                        <p:attrNameLst>
                                          <p:attrName>style.visibility</p:attrName>
                                        </p:attrNameLst>
                                      </p:cBhvr>
                                      <p:to>
                                        <p:strVal val="visible"/>
                                      </p:to>
                                    </p:set>
                                    <p:animEffect transition="in" filter="wipe(left)">
                                      <p:cBhvr>
                                        <p:cTn id="24" dur="500"/>
                                        <p:tgtEl>
                                          <p:spTgt spid="661507">
                                            <p:txEl>
                                              <p:pRg st="5" end="5"/>
                                            </p:txEl>
                                          </p:spTgt>
                                        </p:tgtEl>
                                      </p:cBhvr>
                                    </p:animEffect>
                                  </p:childTnLst>
                                  <p:subTnLst>
                                    <p:animClr clrSpc="rgb" dir="cw">
                                      <p:cBhvr override="childStyle">
                                        <p:cTn dur="1" fill="hold" display="0" masterRel="nextClick" afterEffect="1"/>
                                        <p:tgtEl>
                                          <p:spTgt spid="661507">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661507">
                                            <p:txEl>
                                              <p:pRg st="6" end="6"/>
                                            </p:txEl>
                                          </p:spTgt>
                                        </p:tgtEl>
                                        <p:attrNameLst>
                                          <p:attrName>style.visibility</p:attrName>
                                        </p:attrNameLst>
                                      </p:cBhvr>
                                      <p:to>
                                        <p:strVal val="visible"/>
                                      </p:to>
                                    </p:set>
                                    <p:animEffect transition="in" filter="wipe(left)">
                                      <p:cBhvr>
                                        <p:cTn id="27" dur="500"/>
                                        <p:tgtEl>
                                          <p:spTgt spid="661507">
                                            <p:txEl>
                                              <p:pRg st="6" end="6"/>
                                            </p:txEl>
                                          </p:spTgt>
                                        </p:tgtEl>
                                      </p:cBhvr>
                                    </p:animEffect>
                                  </p:childTnLst>
                                  <p:subTnLst>
                                    <p:animClr clrSpc="rgb" dir="cw">
                                      <p:cBhvr override="childStyle">
                                        <p:cTn dur="1" fill="hold" display="0" masterRel="nextClick" afterEffect="1"/>
                                        <p:tgtEl>
                                          <p:spTgt spid="661507">
                                            <p:txEl>
                                              <p:pRg st="6" end="6"/>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661507">
                                            <p:txEl>
                                              <p:pRg st="7" end="7"/>
                                            </p:txEl>
                                          </p:spTgt>
                                        </p:tgtEl>
                                        <p:attrNameLst>
                                          <p:attrName>style.visibility</p:attrName>
                                        </p:attrNameLst>
                                      </p:cBhvr>
                                      <p:to>
                                        <p:strVal val="visible"/>
                                      </p:to>
                                    </p:set>
                                    <p:animEffect transition="in" filter="wipe(left)">
                                      <p:cBhvr>
                                        <p:cTn id="30" dur="500"/>
                                        <p:tgtEl>
                                          <p:spTgt spid="661507">
                                            <p:txEl>
                                              <p:pRg st="7" end="7"/>
                                            </p:txEl>
                                          </p:spTgt>
                                        </p:tgtEl>
                                      </p:cBhvr>
                                    </p:animEffect>
                                  </p:childTnLst>
                                  <p:subTnLst>
                                    <p:animClr clrSpc="rgb" dir="cw">
                                      <p:cBhvr override="childStyle">
                                        <p:cTn dur="1" fill="hold" display="0" masterRel="nextClick" afterEffect="1"/>
                                        <p:tgtEl>
                                          <p:spTgt spid="661507">
                                            <p:txEl>
                                              <p:pRg st="7" end="7"/>
                                            </p:txEl>
                                          </p:spTgt>
                                        </p:tgtEl>
                                        <p:attrNameLst>
                                          <p:attrName>ppt_c</p:attrName>
                                        </p:attrNameLst>
                                      </p:cBhvr>
                                      <p:to>
                                        <a:schemeClr val="folHlink"/>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1507">
                                            <p:txEl>
                                              <p:pRg st="8" end="8"/>
                                            </p:txEl>
                                          </p:spTgt>
                                        </p:tgtEl>
                                        <p:attrNameLst>
                                          <p:attrName>style.visibility</p:attrName>
                                        </p:attrNameLst>
                                      </p:cBhvr>
                                      <p:to>
                                        <p:strVal val="visible"/>
                                      </p:to>
                                    </p:set>
                                    <p:animEffect transition="in" filter="wipe(left)">
                                      <p:cBhvr>
                                        <p:cTn id="35" dur="500"/>
                                        <p:tgtEl>
                                          <p:spTgt spid="661507">
                                            <p:txEl>
                                              <p:pRg st="8" end="8"/>
                                            </p:txEl>
                                          </p:spTgt>
                                        </p:tgtEl>
                                      </p:cBhvr>
                                    </p:animEffect>
                                  </p:childTnLst>
                                  <p:subTnLst>
                                    <p:animClr clrSpc="rgb" dir="cw">
                                      <p:cBhvr override="childStyle">
                                        <p:cTn dur="1" fill="hold" display="0" masterRel="nextClick" afterEffect="1"/>
                                        <p:tgtEl>
                                          <p:spTgt spid="661507">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7"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64" name="Rectangle 4"/>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3800" smtClean="0">
                <a:latin typeface="Arial" panose="020B0604020202020204" pitchFamily="34" charset="0"/>
                <a:cs typeface="Arial" panose="020B0604020202020204" pitchFamily="34" charset="0"/>
              </a:rPr>
              <a:t>13</a:t>
            </a:r>
            <a:r>
              <a:rPr lang="en-US" altLang="zh-CN" sz="3800" smtClean="0">
                <a:latin typeface="Arial" panose="020B0604020202020204" pitchFamily="34" charset="0"/>
              </a:rPr>
              <a:t>.6   </a:t>
            </a:r>
            <a:r>
              <a:rPr lang="zh-CN" altLang="en-US" sz="3800" smtClean="0">
                <a:latin typeface="Arial" panose="020B0604020202020204" pitchFamily="34" charset="0"/>
              </a:rPr>
              <a:t>复合型序列的分解预测</a:t>
            </a:r>
            <a:endParaRPr lang="zh-CN" altLang="en-US" smtClean="0">
              <a:latin typeface="Arial" panose="020B0604020202020204" pitchFamily="34" charset="0"/>
            </a:endParaRPr>
          </a:p>
        </p:txBody>
      </p:sp>
      <p:sp>
        <p:nvSpPr>
          <p:cNvPr id="348165" name="Rectangle 5"/>
          <p:cNvSpPr>
            <a:spLocks noChangeArrowheads="1"/>
          </p:cNvSpPr>
          <p:nvPr/>
        </p:nvSpPr>
        <p:spPr bwMode="auto">
          <a:xfrm>
            <a:off x="609600" y="1916113"/>
            <a:ext cx="8153400" cy="417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t>13.6.1  </a:t>
            </a:r>
            <a:r>
              <a:rPr lang="zh-CN" altLang="en-US" sz="3200" b="1" smtClean="0"/>
              <a:t>确定并分离季节成分</a:t>
            </a:r>
          </a:p>
          <a:p>
            <a:pPr algn="l">
              <a:spcBef>
                <a:spcPct val="24000"/>
              </a:spcBef>
              <a:defRPr/>
            </a:pPr>
            <a:r>
              <a:rPr lang="en-US" altLang="zh-CN" sz="3200" b="1" smtClean="0"/>
              <a:t>13.6.2  </a:t>
            </a:r>
            <a:r>
              <a:rPr lang="zh-CN" altLang="en-US" sz="3200" b="1" smtClean="0"/>
              <a:t>建立预测模型并进行预测</a:t>
            </a:r>
          </a:p>
          <a:p>
            <a:pPr algn="l">
              <a:spcBef>
                <a:spcPct val="24000"/>
              </a:spcBef>
              <a:defRPr/>
            </a:pPr>
            <a:r>
              <a:rPr lang="en-US" altLang="zh-CN" sz="3200" b="1" smtClean="0"/>
              <a:t>13.6.3  </a:t>
            </a:r>
            <a:r>
              <a:rPr lang="zh-CN" altLang="en-US" sz="3200" b="1" smtClean="0"/>
              <a:t>计算最后的预测值</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预测步骤</a:t>
            </a:r>
            <a:endParaRPr lang="zh-CN" altLang="en-US" sz="3600" smtClean="0">
              <a:solidFill>
                <a:schemeClr val="hlink"/>
              </a:solidFill>
              <a:latin typeface="Arial" panose="020B0604020202020204" pitchFamily="34" charset="0"/>
            </a:endParaRPr>
          </a:p>
        </p:txBody>
      </p:sp>
      <p:sp>
        <p:nvSpPr>
          <p:cNvPr id="1065987" name="Rectangle 3"/>
          <p:cNvSpPr>
            <a:spLocks noGrp="1" noChangeArrowheads="1"/>
          </p:cNvSpPr>
          <p:nvPr>
            <p:ph type="body" idx="1"/>
          </p:nvPr>
        </p:nvSpPr>
        <p:spPr>
          <a:xfrm>
            <a:off x="468313" y="1700213"/>
            <a:ext cx="8359775" cy="4624387"/>
          </a:xfrm>
        </p:spPr>
        <p:txBody>
          <a:bodyPr/>
          <a:lstStyle/>
          <a:p>
            <a:pPr marL="609600" indent="-609600" algn="just">
              <a:buFontTx/>
              <a:buAutoNum type="arabicPeriod"/>
              <a:defRPr/>
            </a:pPr>
            <a:r>
              <a:rPr lang="zh-CN" altLang="en-US" sz="2800" smtClean="0">
                <a:sym typeface="Wingdings 3" panose="05040102010807070707" pitchFamily="18" charset="2"/>
              </a:rPr>
              <a:t>确定并分离季节成分</a:t>
            </a:r>
          </a:p>
          <a:p>
            <a:pPr marL="1219200" lvl="1" indent="-533400" algn="just">
              <a:defRPr/>
            </a:pPr>
            <a:r>
              <a:rPr lang="zh-CN" altLang="en-US" sz="2400" smtClean="0">
                <a:sym typeface="Wingdings 3" panose="05040102010807070707" pitchFamily="18" charset="2"/>
              </a:rPr>
              <a:t>计算季节指数，以确定时间序列中的季节成分</a:t>
            </a:r>
          </a:p>
          <a:p>
            <a:pPr marL="1219200" lvl="1" indent="-533400" algn="just">
              <a:defRPr/>
            </a:pPr>
            <a:r>
              <a:rPr lang="zh-CN" altLang="en-US" sz="2400" smtClean="0">
                <a:sym typeface="Wingdings 3" panose="05040102010807070707" pitchFamily="18" charset="2"/>
              </a:rPr>
              <a:t>将季节成分从时间序列中分离出去，即用每一个观测值除以相应的季节指数，以消除季节性</a:t>
            </a:r>
          </a:p>
          <a:p>
            <a:pPr marL="609600" indent="-609600" algn="just">
              <a:buFontTx/>
              <a:buAutoNum type="arabicPeriod"/>
              <a:defRPr/>
            </a:pPr>
            <a:r>
              <a:rPr lang="zh-CN" altLang="en-US" sz="2800" smtClean="0">
                <a:sym typeface="Wingdings 3" panose="05040102010807070707" pitchFamily="18" charset="2"/>
              </a:rPr>
              <a:t>建立预测模型并进行预测</a:t>
            </a:r>
          </a:p>
          <a:p>
            <a:pPr marL="1219200" lvl="1" indent="-533400" algn="just">
              <a:defRPr/>
            </a:pPr>
            <a:r>
              <a:rPr lang="zh-CN" altLang="en-US" sz="2400" smtClean="0">
                <a:sym typeface="Wingdings 3" panose="05040102010807070707" pitchFamily="18" charset="2"/>
              </a:rPr>
              <a:t>对消除季节成分的序列建立适当的预测模型，并根据这一模型进行预测</a:t>
            </a:r>
          </a:p>
          <a:p>
            <a:pPr marL="609600" indent="-609600" algn="just">
              <a:buFontTx/>
              <a:buAutoNum type="arabicPeriod"/>
              <a:defRPr/>
            </a:pPr>
            <a:r>
              <a:rPr lang="zh-CN" altLang="en-US" sz="2800" smtClean="0">
                <a:sym typeface="Wingdings 3" panose="05040102010807070707" pitchFamily="18" charset="2"/>
              </a:rPr>
              <a:t>计算出最后的预测值</a:t>
            </a:r>
          </a:p>
          <a:p>
            <a:pPr marL="1219200" lvl="1" indent="-533400" algn="just">
              <a:defRPr/>
            </a:pPr>
            <a:r>
              <a:rPr lang="zh-CN" altLang="en-US" sz="2400" smtClean="0">
                <a:sym typeface="Wingdings 3" panose="05040102010807070707" pitchFamily="18" charset="2"/>
              </a:rPr>
              <a:t>用预测值乘以相应的季节指数，得到最终的预测值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987">
                                            <p:txEl>
                                              <p:pRg st="0" end="0"/>
                                            </p:txEl>
                                          </p:spTgt>
                                        </p:tgtEl>
                                        <p:attrNameLst>
                                          <p:attrName>style.visibility</p:attrName>
                                        </p:attrNameLst>
                                      </p:cBhvr>
                                      <p:to>
                                        <p:strVal val="visible"/>
                                      </p:to>
                                    </p:set>
                                    <p:animEffect transition="in" filter="wipe(left)">
                                      <p:cBhvr>
                                        <p:cTn id="7" dur="500"/>
                                        <p:tgtEl>
                                          <p:spTgt spid="1065987">
                                            <p:txEl>
                                              <p:pRg st="0" end="0"/>
                                            </p:txEl>
                                          </p:spTgt>
                                        </p:tgtEl>
                                      </p:cBhvr>
                                    </p:animEffect>
                                  </p:childTnLst>
                                  <p:subTnLst>
                                    <p:animClr clrSpc="rgb" dir="cw">
                                      <p:cBhvr override="childStyle">
                                        <p:cTn dur="1" fill="hold" display="0" masterRel="nextClick" afterEffect="1"/>
                                        <p:tgtEl>
                                          <p:spTgt spid="106598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65987">
                                            <p:txEl>
                                              <p:pRg st="1" end="1"/>
                                            </p:txEl>
                                          </p:spTgt>
                                        </p:tgtEl>
                                        <p:attrNameLst>
                                          <p:attrName>style.visibility</p:attrName>
                                        </p:attrNameLst>
                                      </p:cBhvr>
                                      <p:to>
                                        <p:strVal val="visible"/>
                                      </p:to>
                                    </p:set>
                                    <p:animEffect transition="in" filter="wipe(left)">
                                      <p:cBhvr>
                                        <p:cTn id="10" dur="500"/>
                                        <p:tgtEl>
                                          <p:spTgt spid="1065987">
                                            <p:txEl>
                                              <p:pRg st="1" end="1"/>
                                            </p:txEl>
                                          </p:spTgt>
                                        </p:tgtEl>
                                      </p:cBhvr>
                                    </p:animEffect>
                                  </p:childTnLst>
                                  <p:subTnLst>
                                    <p:animClr clrSpc="rgb" dir="cw">
                                      <p:cBhvr override="childStyle">
                                        <p:cTn dur="1" fill="hold" display="0" masterRel="nextClick" afterEffect="1"/>
                                        <p:tgtEl>
                                          <p:spTgt spid="106598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065987">
                                            <p:txEl>
                                              <p:pRg st="2" end="2"/>
                                            </p:txEl>
                                          </p:spTgt>
                                        </p:tgtEl>
                                        <p:attrNameLst>
                                          <p:attrName>style.visibility</p:attrName>
                                        </p:attrNameLst>
                                      </p:cBhvr>
                                      <p:to>
                                        <p:strVal val="visible"/>
                                      </p:to>
                                    </p:set>
                                    <p:animEffect transition="in" filter="wipe(left)">
                                      <p:cBhvr>
                                        <p:cTn id="13" dur="500"/>
                                        <p:tgtEl>
                                          <p:spTgt spid="1065987">
                                            <p:txEl>
                                              <p:pRg st="2" end="2"/>
                                            </p:txEl>
                                          </p:spTgt>
                                        </p:tgtEl>
                                      </p:cBhvr>
                                    </p:animEffect>
                                  </p:childTnLst>
                                  <p:subTnLst>
                                    <p:animClr clrSpc="rgb" dir="cw">
                                      <p:cBhvr override="childStyle">
                                        <p:cTn dur="1" fill="hold" display="0" masterRel="nextClick" afterEffect="1"/>
                                        <p:tgtEl>
                                          <p:spTgt spid="106598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65987">
                                            <p:txEl>
                                              <p:pRg st="3" end="3"/>
                                            </p:txEl>
                                          </p:spTgt>
                                        </p:tgtEl>
                                        <p:attrNameLst>
                                          <p:attrName>style.visibility</p:attrName>
                                        </p:attrNameLst>
                                      </p:cBhvr>
                                      <p:to>
                                        <p:strVal val="visible"/>
                                      </p:to>
                                    </p:set>
                                    <p:animEffect transition="in" filter="wipe(left)">
                                      <p:cBhvr>
                                        <p:cTn id="18" dur="500"/>
                                        <p:tgtEl>
                                          <p:spTgt spid="1065987">
                                            <p:txEl>
                                              <p:pRg st="3" end="3"/>
                                            </p:txEl>
                                          </p:spTgt>
                                        </p:tgtEl>
                                      </p:cBhvr>
                                    </p:animEffect>
                                  </p:childTnLst>
                                  <p:subTnLst>
                                    <p:animClr clrSpc="rgb" dir="cw">
                                      <p:cBhvr override="childStyle">
                                        <p:cTn dur="1" fill="hold" display="0" masterRel="nextClick" afterEffect="1"/>
                                        <p:tgtEl>
                                          <p:spTgt spid="1065987">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065987">
                                            <p:txEl>
                                              <p:pRg st="4" end="4"/>
                                            </p:txEl>
                                          </p:spTgt>
                                        </p:tgtEl>
                                        <p:attrNameLst>
                                          <p:attrName>style.visibility</p:attrName>
                                        </p:attrNameLst>
                                      </p:cBhvr>
                                      <p:to>
                                        <p:strVal val="visible"/>
                                      </p:to>
                                    </p:set>
                                    <p:animEffect transition="in" filter="wipe(left)">
                                      <p:cBhvr>
                                        <p:cTn id="21" dur="500"/>
                                        <p:tgtEl>
                                          <p:spTgt spid="1065987">
                                            <p:txEl>
                                              <p:pRg st="4" end="4"/>
                                            </p:txEl>
                                          </p:spTgt>
                                        </p:tgtEl>
                                      </p:cBhvr>
                                    </p:animEffect>
                                  </p:childTnLst>
                                  <p:subTnLst>
                                    <p:animClr clrSpc="rgb" dir="cw">
                                      <p:cBhvr override="childStyle">
                                        <p:cTn dur="1" fill="hold" display="0" masterRel="nextClick" afterEffect="1"/>
                                        <p:tgtEl>
                                          <p:spTgt spid="1065987">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65987">
                                            <p:txEl>
                                              <p:pRg st="5" end="5"/>
                                            </p:txEl>
                                          </p:spTgt>
                                        </p:tgtEl>
                                        <p:attrNameLst>
                                          <p:attrName>style.visibility</p:attrName>
                                        </p:attrNameLst>
                                      </p:cBhvr>
                                      <p:to>
                                        <p:strVal val="visible"/>
                                      </p:to>
                                    </p:set>
                                    <p:animEffect transition="in" filter="wipe(left)">
                                      <p:cBhvr>
                                        <p:cTn id="26" dur="500"/>
                                        <p:tgtEl>
                                          <p:spTgt spid="1065987">
                                            <p:txEl>
                                              <p:pRg st="5" end="5"/>
                                            </p:txEl>
                                          </p:spTgt>
                                        </p:tgtEl>
                                      </p:cBhvr>
                                    </p:animEffect>
                                  </p:childTnLst>
                                  <p:subTnLst>
                                    <p:animClr clrSpc="rgb" dir="cw">
                                      <p:cBhvr override="childStyle">
                                        <p:cTn dur="1" fill="hold" display="0" masterRel="nextClick" afterEffect="1"/>
                                        <p:tgtEl>
                                          <p:spTgt spid="1065987">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065987">
                                            <p:txEl>
                                              <p:pRg st="6" end="6"/>
                                            </p:txEl>
                                          </p:spTgt>
                                        </p:tgtEl>
                                        <p:attrNameLst>
                                          <p:attrName>style.visibility</p:attrName>
                                        </p:attrNameLst>
                                      </p:cBhvr>
                                      <p:to>
                                        <p:strVal val="visible"/>
                                      </p:to>
                                    </p:set>
                                    <p:animEffect transition="in" filter="wipe(left)">
                                      <p:cBhvr>
                                        <p:cTn id="29" dur="500"/>
                                        <p:tgtEl>
                                          <p:spTgt spid="1065987">
                                            <p:txEl>
                                              <p:pRg st="6" end="6"/>
                                            </p:txEl>
                                          </p:spTgt>
                                        </p:tgtEl>
                                      </p:cBhvr>
                                    </p:animEffect>
                                  </p:childTnLst>
                                  <p:subTnLst>
                                    <p:animClr clrSpc="rgb" dir="cw">
                                      <p:cBhvr override="childStyle">
                                        <p:cTn dur="1" fill="hold" display="0" masterRel="nextClick" afterEffect="1"/>
                                        <p:tgtEl>
                                          <p:spTgt spid="1065987">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98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94413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确定并分离季节成分</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1905000" y="260350"/>
            <a:ext cx="6781800" cy="1066800"/>
          </a:xfrm>
        </p:spPr>
        <p:txBody>
          <a:bodyPr/>
          <a:lstStyle/>
          <a:p>
            <a:pPr>
              <a:defRPr/>
            </a:pPr>
            <a:r>
              <a:rPr lang="zh-CN" altLang="en-US" sz="4000" smtClean="0">
                <a:latin typeface="Arial" panose="020B0604020202020204" pitchFamily="34" charset="0"/>
              </a:rPr>
              <a:t>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a:t>
            </a:r>
          </a:p>
        </p:txBody>
      </p:sp>
      <p:sp>
        <p:nvSpPr>
          <p:cNvPr id="952323" name="Rectangle 3"/>
          <p:cNvSpPr>
            <a:spLocks noGrp="1" noChangeArrowheads="1"/>
          </p:cNvSpPr>
          <p:nvPr>
            <p:ph type="body" idx="1"/>
          </p:nvPr>
        </p:nvSpPr>
        <p:spPr>
          <a:xfrm>
            <a:off x="685800" y="1676400"/>
            <a:ext cx="7772400" cy="990600"/>
          </a:xfrm>
          <a:ln w="12700">
            <a:solidFill>
              <a:schemeClr val="tx2"/>
            </a:solidFill>
            <a:miter lim="800000"/>
            <a:headEnd/>
            <a:tailEnd/>
          </a:ln>
        </p:spPr>
        <p:txBody>
          <a:bodyPr/>
          <a:lstStyle/>
          <a:p>
            <a:pPr marL="609600" indent="-609600" algn="just">
              <a:spcBef>
                <a:spcPct val="50000"/>
              </a:spcBef>
              <a:defRPr/>
            </a:pPr>
            <a:r>
              <a:rPr lang="en-US" altLang="zh-CN" sz="2600" b="1" dirty="0" smtClean="0">
                <a:solidFill>
                  <a:srgbClr val="FFFF91"/>
                </a:solidFill>
              </a:rPr>
              <a:t>【</a:t>
            </a:r>
            <a:r>
              <a:rPr lang="zh-CN" altLang="en-US" sz="2600" b="1" dirty="0" smtClean="0">
                <a:solidFill>
                  <a:srgbClr val="FFFF91"/>
                </a:solidFill>
              </a:rPr>
              <a:t>例</a:t>
            </a:r>
            <a:r>
              <a:rPr lang="en-US" altLang="zh-CN" sz="2600" b="1" dirty="0" smtClean="0">
                <a:solidFill>
                  <a:srgbClr val="FFFF91"/>
                </a:solidFill>
              </a:rPr>
              <a:t>】</a:t>
            </a:r>
            <a:r>
              <a:rPr lang="zh-CN" altLang="en-US" sz="2600" dirty="0" smtClean="0"/>
              <a:t>下表是一家啤酒生产企业</a:t>
            </a:r>
            <a:r>
              <a:rPr lang="en-US" altLang="zh-CN" sz="2600" dirty="0" smtClean="0">
                <a:cs typeface="Times New Roman" panose="02020603050405020304" pitchFamily="18" charset="0"/>
              </a:rPr>
              <a:t>2010</a:t>
            </a:r>
            <a:r>
              <a:rPr lang="en-US" altLang="zh-CN" sz="2600" dirty="0" smtClean="0"/>
              <a:t>—</a:t>
            </a:r>
            <a:r>
              <a:rPr lang="en-US" altLang="zh-CN" sz="2600" dirty="0" smtClean="0">
                <a:cs typeface="Times New Roman" panose="02020603050405020304" pitchFamily="18" charset="0"/>
              </a:rPr>
              <a:t>2015</a:t>
            </a:r>
            <a:r>
              <a:rPr lang="zh-CN" altLang="en-US" sz="2600" dirty="0" smtClean="0"/>
              <a:t>年各季度的啤酒销售量数据。试计算各季的季节指数 </a:t>
            </a:r>
          </a:p>
        </p:txBody>
      </p:sp>
      <p:pic>
        <p:nvPicPr>
          <p:cNvPr id="152580"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73363"/>
            <a:ext cx="7826375"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Rectangle 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0274"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图形描述</a:t>
            </a:r>
            <a:endParaRPr lang="zh-CN" altLang="en-US" sz="3600" smtClean="0">
              <a:solidFill>
                <a:schemeClr val="hlink"/>
              </a:solidFill>
              <a:latin typeface="Arial" panose="020B0604020202020204" pitchFamily="34" charset="0"/>
            </a:endParaRPr>
          </a:p>
        </p:txBody>
      </p:sp>
      <p:pic>
        <p:nvPicPr>
          <p:cNvPr id="15462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8147050" cy="46085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1106" name="Rectangle 2"/>
          <p:cNvSpPr>
            <a:spLocks noGrp="1" noChangeArrowheads="1"/>
          </p:cNvSpPr>
          <p:nvPr>
            <p:ph type="title"/>
          </p:nvPr>
        </p:nvSpPr>
        <p:spPr>
          <a:xfrm>
            <a:off x="1905000" y="188913"/>
            <a:ext cx="6781800" cy="1143000"/>
          </a:xfrm>
        </p:spPr>
        <p:txBody>
          <a:bodyPr/>
          <a:lstStyle/>
          <a:p>
            <a:pPr>
              <a:defRPr/>
            </a:pPr>
            <a:r>
              <a:rPr lang="zh-CN" altLang="en-US" sz="4000" smtClean="0">
                <a:latin typeface="Arial" panose="020B0604020202020204" pitchFamily="34" charset="0"/>
              </a:rPr>
              <a:t>计算季节指数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seasonal index</a:t>
            </a:r>
            <a:r>
              <a:rPr lang="en-US" altLang="zh-CN" sz="3600" smtClean="0">
                <a:solidFill>
                  <a:schemeClr val="hlink"/>
                </a:solidFill>
                <a:latin typeface="Arial" panose="020B0604020202020204" pitchFamily="34" charset="0"/>
              </a:rPr>
              <a:t>)</a:t>
            </a:r>
          </a:p>
        </p:txBody>
      </p:sp>
      <p:sp>
        <p:nvSpPr>
          <p:cNvPr id="1071107" name="Rectangle 3"/>
          <p:cNvSpPr>
            <a:spLocks noGrp="1" noChangeArrowheads="1"/>
          </p:cNvSpPr>
          <p:nvPr>
            <p:ph type="body" idx="1"/>
          </p:nvPr>
        </p:nvSpPr>
        <p:spPr>
          <a:xfrm>
            <a:off x="611188" y="1700213"/>
            <a:ext cx="8153400" cy="4471987"/>
          </a:xfrm>
        </p:spPr>
        <p:txBody>
          <a:bodyPr/>
          <a:lstStyle/>
          <a:p>
            <a:pPr marL="609600" indent="-609600" algn="just">
              <a:lnSpc>
                <a:spcPct val="90000"/>
              </a:lnSpc>
              <a:spcBef>
                <a:spcPct val="50000"/>
              </a:spcBef>
              <a:buFontTx/>
              <a:buAutoNum type="arabicPeriod"/>
              <a:defRPr/>
            </a:pPr>
            <a:r>
              <a:rPr lang="zh-CN" altLang="en-US" sz="2600" smtClean="0"/>
              <a:t>刻画序列在一个年度内各月或季的典型季节特征</a:t>
            </a:r>
          </a:p>
          <a:p>
            <a:pPr marL="609600" indent="-609600" algn="just">
              <a:lnSpc>
                <a:spcPct val="90000"/>
              </a:lnSpc>
              <a:spcBef>
                <a:spcPct val="50000"/>
              </a:spcBef>
              <a:buFontTx/>
              <a:buAutoNum type="arabicPeriod"/>
              <a:defRPr/>
            </a:pPr>
            <a:r>
              <a:rPr lang="zh-CN" altLang="en-US" sz="2600" smtClean="0"/>
              <a:t>以其平均数等于</a:t>
            </a:r>
            <a:r>
              <a:rPr lang="en-US" altLang="zh-CN" sz="2600" smtClean="0"/>
              <a:t>100%</a:t>
            </a:r>
            <a:r>
              <a:rPr lang="zh-CN" altLang="en-US" sz="2600" smtClean="0"/>
              <a:t>为条件而构成</a:t>
            </a:r>
          </a:p>
          <a:p>
            <a:pPr marL="609600" indent="-609600" algn="just">
              <a:lnSpc>
                <a:spcPct val="90000"/>
              </a:lnSpc>
              <a:spcBef>
                <a:spcPct val="50000"/>
              </a:spcBef>
              <a:buFontTx/>
              <a:buAutoNum type="arabicPeriod"/>
              <a:defRPr/>
            </a:pPr>
            <a:r>
              <a:rPr lang="zh-CN" altLang="en-US" sz="2600" smtClean="0"/>
              <a:t>反映某一月份或季度的数值占全年平均数值的大小</a:t>
            </a:r>
          </a:p>
          <a:p>
            <a:pPr marL="609600" indent="-609600" algn="just">
              <a:lnSpc>
                <a:spcPct val="90000"/>
              </a:lnSpc>
              <a:spcBef>
                <a:spcPct val="50000"/>
              </a:spcBef>
              <a:buFontTx/>
              <a:buAutoNum type="arabicPeriod"/>
              <a:defRPr/>
            </a:pPr>
            <a:r>
              <a:rPr lang="zh-CN" altLang="en-US" sz="2600" smtClean="0"/>
              <a:t>如果现象的发展没有季节变动，则各期的季节指数应等于</a:t>
            </a:r>
            <a:r>
              <a:rPr lang="en-US" altLang="zh-CN" sz="2600" smtClean="0"/>
              <a:t>100%</a:t>
            </a:r>
          </a:p>
          <a:p>
            <a:pPr marL="609600" indent="-609600" algn="just">
              <a:lnSpc>
                <a:spcPct val="90000"/>
              </a:lnSpc>
              <a:spcBef>
                <a:spcPct val="50000"/>
              </a:spcBef>
              <a:buFontTx/>
              <a:buAutoNum type="arabicPeriod"/>
              <a:defRPr/>
            </a:pPr>
            <a:r>
              <a:rPr lang="zh-CN" altLang="en-US" sz="2600" smtClean="0"/>
              <a:t>季节变动的程度是根据各季节指数与其平均数</a:t>
            </a:r>
            <a:r>
              <a:rPr lang="en-US" altLang="zh-CN" sz="2600" smtClean="0"/>
              <a:t>(100%)</a:t>
            </a:r>
            <a:r>
              <a:rPr lang="zh-CN" altLang="en-US" sz="2600" smtClean="0"/>
              <a:t>的偏差程度来测定</a:t>
            </a:r>
          </a:p>
          <a:p>
            <a:pPr marL="1219200" lvl="1" indent="-533400" algn="just">
              <a:lnSpc>
                <a:spcPct val="90000"/>
              </a:lnSpc>
              <a:spcBef>
                <a:spcPct val="50000"/>
              </a:spcBef>
              <a:defRPr/>
            </a:pPr>
            <a:r>
              <a:rPr lang="zh-CN" altLang="en-US" sz="2600" smtClean="0"/>
              <a:t>如果某一月份或季度有明显的季节变化，则各期的季节指数应大于或小于</a:t>
            </a:r>
            <a:r>
              <a:rPr lang="en-US" altLang="zh-CN" sz="2600" smtClean="0"/>
              <a:t>100%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1107">
                                            <p:txEl>
                                              <p:pRg st="0" end="0"/>
                                            </p:txEl>
                                          </p:spTgt>
                                        </p:tgtEl>
                                        <p:attrNameLst>
                                          <p:attrName>style.visibility</p:attrName>
                                        </p:attrNameLst>
                                      </p:cBhvr>
                                      <p:to>
                                        <p:strVal val="visible"/>
                                      </p:to>
                                    </p:set>
                                    <p:animEffect transition="in" filter="wipe(left)">
                                      <p:cBhvr>
                                        <p:cTn id="7" dur="500"/>
                                        <p:tgtEl>
                                          <p:spTgt spid="1071107">
                                            <p:txEl>
                                              <p:pRg st="0" end="0"/>
                                            </p:txEl>
                                          </p:spTgt>
                                        </p:tgtEl>
                                      </p:cBhvr>
                                    </p:animEffect>
                                  </p:childTnLst>
                                  <p:subTnLst>
                                    <p:animClr clrSpc="rgb" dir="cw">
                                      <p:cBhvr override="childStyle">
                                        <p:cTn dur="1" fill="hold" display="0" masterRel="nextClick" afterEffect="1"/>
                                        <p:tgtEl>
                                          <p:spTgt spid="10711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1107">
                                            <p:txEl>
                                              <p:pRg st="1" end="1"/>
                                            </p:txEl>
                                          </p:spTgt>
                                        </p:tgtEl>
                                        <p:attrNameLst>
                                          <p:attrName>style.visibility</p:attrName>
                                        </p:attrNameLst>
                                      </p:cBhvr>
                                      <p:to>
                                        <p:strVal val="visible"/>
                                      </p:to>
                                    </p:set>
                                    <p:animEffect transition="in" filter="wipe(left)">
                                      <p:cBhvr>
                                        <p:cTn id="12" dur="500"/>
                                        <p:tgtEl>
                                          <p:spTgt spid="1071107">
                                            <p:txEl>
                                              <p:pRg st="1" end="1"/>
                                            </p:txEl>
                                          </p:spTgt>
                                        </p:tgtEl>
                                      </p:cBhvr>
                                    </p:animEffect>
                                  </p:childTnLst>
                                  <p:subTnLst>
                                    <p:animClr clrSpc="rgb" dir="cw">
                                      <p:cBhvr override="childStyle">
                                        <p:cTn dur="1" fill="hold" display="0" masterRel="nextClick" afterEffect="1"/>
                                        <p:tgtEl>
                                          <p:spTgt spid="107110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1107">
                                            <p:txEl>
                                              <p:pRg st="2" end="2"/>
                                            </p:txEl>
                                          </p:spTgt>
                                        </p:tgtEl>
                                        <p:attrNameLst>
                                          <p:attrName>style.visibility</p:attrName>
                                        </p:attrNameLst>
                                      </p:cBhvr>
                                      <p:to>
                                        <p:strVal val="visible"/>
                                      </p:to>
                                    </p:set>
                                    <p:animEffect transition="in" filter="wipe(left)">
                                      <p:cBhvr>
                                        <p:cTn id="17" dur="500"/>
                                        <p:tgtEl>
                                          <p:spTgt spid="1071107">
                                            <p:txEl>
                                              <p:pRg st="2" end="2"/>
                                            </p:txEl>
                                          </p:spTgt>
                                        </p:tgtEl>
                                      </p:cBhvr>
                                    </p:animEffect>
                                  </p:childTnLst>
                                  <p:subTnLst>
                                    <p:animClr clrSpc="rgb" dir="cw">
                                      <p:cBhvr override="childStyle">
                                        <p:cTn dur="1" fill="hold" display="0" masterRel="nextClick" afterEffect="1"/>
                                        <p:tgtEl>
                                          <p:spTgt spid="107110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1107">
                                            <p:txEl>
                                              <p:pRg st="3" end="3"/>
                                            </p:txEl>
                                          </p:spTgt>
                                        </p:tgtEl>
                                        <p:attrNameLst>
                                          <p:attrName>style.visibility</p:attrName>
                                        </p:attrNameLst>
                                      </p:cBhvr>
                                      <p:to>
                                        <p:strVal val="visible"/>
                                      </p:to>
                                    </p:set>
                                    <p:animEffect transition="in" filter="wipe(left)">
                                      <p:cBhvr>
                                        <p:cTn id="22" dur="500"/>
                                        <p:tgtEl>
                                          <p:spTgt spid="1071107">
                                            <p:txEl>
                                              <p:pRg st="3" end="3"/>
                                            </p:txEl>
                                          </p:spTgt>
                                        </p:tgtEl>
                                      </p:cBhvr>
                                    </p:animEffect>
                                  </p:childTnLst>
                                  <p:subTnLst>
                                    <p:animClr clrSpc="rgb" dir="cw">
                                      <p:cBhvr override="childStyle">
                                        <p:cTn dur="1" fill="hold" display="0" masterRel="nextClick" afterEffect="1"/>
                                        <p:tgtEl>
                                          <p:spTgt spid="1071107">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1107">
                                            <p:txEl>
                                              <p:pRg st="4" end="4"/>
                                            </p:txEl>
                                          </p:spTgt>
                                        </p:tgtEl>
                                        <p:attrNameLst>
                                          <p:attrName>style.visibility</p:attrName>
                                        </p:attrNameLst>
                                      </p:cBhvr>
                                      <p:to>
                                        <p:strVal val="visible"/>
                                      </p:to>
                                    </p:set>
                                    <p:animEffect transition="in" filter="wipe(left)">
                                      <p:cBhvr>
                                        <p:cTn id="27" dur="500"/>
                                        <p:tgtEl>
                                          <p:spTgt spid="1071107">
                                            <p:txEl>
                                              <p:pRg st="4" end="4"/>
                                            </p:txEl>
                                          </p:spTgt>
                                        </p:tgtEl>
                                      </p:cBhvr>
                                    </p:animEffect>
                                  </p:childTnLst>
                                  <p:subTnLst>
                                    <p:animClr clrSpc="rgb" dir="cw">
                                      <p:cBhvr override="childStyle">
                                        <p:cTn dur="1" fill="hold" display="0" masterRel="nextClick" afterEffect="1"/>
                                        <p:tgtEl>
                                          <p:spTgt spid="1071107">
                                            <p:txEl>
                                              <p:pRg st="4" end="4"/>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1071107">
                                            <p:txEl>
                                              <p:pRg st="5" end="5"/>
                                            </p:txEl>
                                          </p:spTgt>
                                        </p:tgtEl>
                                        <p:attrNameLst>
                                          <p:attrName>style.visibility</p:attrName>
                                        </p:attrNameLst>
                                      </p:cBhvr>
                                      <p:to>
                                        <p:strVal val="visible"/>
                                      </p:to>
                                    </p:set>
                                    <p:animEffect transition="in" filter="wipe(left)">
                                      <p:cBhvr>
                                        <p:cTn id="30" dur="500"/>
                                        <p:tgtEl>
                                          <p:spTgt spid="1071107">
                                            <p:txEl>
                                              <p:pRg st="5" end="5"/>
                                            </p:txEl>
                                          </p:spTgt>
                                        </p:tgtEl>
                                      </p:cBhvr>
                                    </p:animEffect>
                                  </p:childTnLst>
                                  <p:subTnLst>
                                    <p:animClr clrSpc="rgb" dir="cw">
                                      <p:cBhvr override="childStyle">
                                        <p:cTn dur="1" fill="hold" display="0" masterRel="nextClick" afterEffect="1"/>
                                        <p:tgtEl>
                                          <p:spTgt spid="1071107">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1905000" y="188913"/>
            <a:ext cx="6781800" cy="1143000"/>
          </a:xfrm>
        </p:spPr>
        <p:txBody>
          <a:bodyPr/>
          <a:lstStyle/>
          <a:p>
            <a:pPr>
              <a:defRPr/>
            </a:pPr>
            <a:r>
              <a:rPr lang="zh-CN" altLang="en-US" sz="4000" smtClean="0">
                <a:latin typeface="Arial" panose="020B0604020202020204" pitchFamily="34" charset="0"/>
              </a:rPr>
              <a:t>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计算步骤</a:t>
            </a:r>
            <a:r>
              <a:rPr lang="en-US" altLang="zh-CN" sz="3600" smtClean="0">
                <a:solidFill>
                  <a:schemeClr val="hlink"/>
                </a:solidFill>
                <a:latin typeface="Arial" panose="020B0604020202020204" pitchFamily="34" charset="0"/>
              </a:rPr>
              <a:t>)</a:t>
            </a:r>
          </a:p>
        </p:txBody>
      </p:sp>
      <p:sp>
        <p:nvSpPr>
          <p:cNvPr id="954371" name="Rectangle 3"/>
          <p:cNvSpPr>
            <a:spLocks noGrp="1" noChangeArrowheads="1"/>
          </p:cNvSpPr>
          <p:nvPr>
            <p:ph type="body" idx="1"/>
          </p:nvPr>
        </p:nvSpPr>
        <p:spPr>
          <a:xfrm>
            <a:off x="304800" y="1676400"/>
            <a:ext cx="8458200" cy="4776788"/>
          </a:xfrm>
        </p:spPr>
        <p:txBody>
          <a:bodyPr/>
          <a:lstStyle/>
          <a:p>
            <a:pPr marL="609600" indent="-609600" algn="just">
              <a:lnSpc>
                <a:spcPct val="90000"/>
              </a:lnSpc>
              <a:spcBef>
                <a:spcPct val="50000"/>
              </a:spcBef>
              <a:buFontTx/>
              <a:buAutoNum type="arabicPeriod"/>
              <a:defRPr/>
            </a:pPr>
            <a:r>
              <a:rPr lang="zh-CN" altLang="en-US" sz="2600" smtClean="0"/>
              <a:t>计算移动平均值</a:t>
            </a:r>
            <a:r>
              <a:rPr lang="en-US" altLang="zh-CN" sz="2600" smtClean="0"/>
              <a:t>(</a:t>
            </a:r>
            <a:r>
              <a:rPr lang="zh-CN" altLang="en-US" sz="2600" smtClean="0"/>
              <a:t>季度数据采用</a:t>
            </a:r>
            <a:r>
              <a:rPr lang="en-US" altLang="zh-CN" sz="2600" smtClean="0"/>
              <a:t>4</a:t>
            </a:r>
            <a:r>
              <a:rPr lang="zh-CN" altLang="en-US" sz="2600" smtClean="0"/>
              <a:t>项移动平均，月份数据采用</a:t>
            </a:r>
            <a:r>
              <a:rPr lang="en-US" altLang="zh-CN" sz="2600" smtClean="0"/>
              <a:t>12</a:t>
            </a:r>
            <a:r>
              <a:rPr lang="zh-CN" altLang="en-US" sz="2600" smtClean="0"/>
              <a:t>项移动平均</a:t>
            </a:r>
            <a:r>
              <a:rPr lang="en-US" altLang="zh-CN" sz="2600" smtClean="0"/>
              <a:t>)</a:t>
            </a:r>
            <a:r>
              <a:rPr lang="zh-CN" altLang="en-US" sz="2600" smtClean="0"/>
              <a:t>，并将其结果进行“中心化”处理</a:t>
            </a:r>
          </a:p>
          <a:p>
            <a:pPr marL="1219200" lvl="1" indent="-533400" algn="just">
              <a:lnSpc>
                <a:spcPct val="90000"/>
              </a:lnSpc>
              <a:spcBef>
                <a:spcPct val="50000"/>
              </a:spcBef>
              <a:defRPr/>
            </a:pPr>
            <a:r>
              <a:rPr lang="zh-CN" altLang="en-US" sz="2100" smtClean="0"/>
              <a:t>将移动平均的结果再进行一次</a:t>
            </a:r>
            <a:r>
              <a:rPr lang="en-US" altLang="zh-CN" sz="2100" smtClean="0">
                <a:solidFill>
                  <a:srgbClr val="FF0000"/>
                </a:solidFill>
              </a:rPr>
              <a:t>2</a:t>
            </a:r>
            <a:r>
              <a:rPr lang="zh-CN" altLang="en-US" sz="2100" smtClean="0"/>
              <a:t>项的移动平均，即得出“中心化移动平均值”</a:t>
            </a:r>
            <a:r>
              <a:rPr lang="en-US" altLang="zh-CN" sz="2100" smtClean="0"/>
              <a:t>(</a:t>
            </a:r>
            <a:r>
              <a:rPr lang="en-US" altLang="zh-CN" sz="2100" i="1" smtClean="0"/>
              <a:t>CMA</a:t>
            </a:r>
            <a:r>
              <a:rPr lang="en-US" altLang="zh-CN" sz="2100" smtClean="0"/>
              <a:t>)</a:t>
            </a:r>
          </a:p>
          <a:p>
            <a:pPr marL="609600" indent="-609600" algn="just">
              <a:lnSpc>
                <a:spcPct val="90000"/>
              </a:lnSpc>
              <a:spcBef>
                <a:spcPct val="50000"/>
              </a:spcBef>
              <a:buFontTx/>
              <a:buAutoNum type="arabicPeriod"/>
              <a:defRPr/>
            </a:pPr>
            <a:r>
              <a:rPr lang="zh-CN" altLang="en-US" sz="2600" smtClean="0"/>
              <a:t>计算移动平均的比值，也称为季节比率</a:t>
            </a:r>
          </a:p>
          <a:p>
            <a:pPr marL="1219200" lvl="1" indent="-533400" algn="just">
              <a:lnSpc>
                <a:spcPct val="90000"/>
              </a:lnSpc>
              <a:spcBef>
                <a:spcPct val="50000"/>
              </a:spcBef>
              <a:defRPr/>
            </a:pPr>
            <a:r>
              <a:rPr lang="zh-CN" altLang="en-US" sz="2100" smtClean="0"/>
              <a:t>将序列的各观察值除以相应的中心化移动平均值，然后再计算出各比值的季度</a:t>
            </a:r>
            <a:r>
              <a:rPr lang="en-US" altLang="zh-CN" sz="2100" smtClean="0"/>
              <a:t>(</a:t>
            </a:r>
            <a:r>
              <a:rPr lang="zh-CN" altLang="en-US" sz="2100" smtClean="0"/>
              <a:t>或月份</a:t>
            </a:r>
            <a:r>
              <a:rPr lang="en-US" altLang="zh-CN" sz="2100" smtClean="0"/>
              <a:t>)</a:t>
            </a:r>
            <a:r>
              <a:rPr lang="zh-CN" altLang="en-US" sz="2100" smtClean="0"/>
              <a:t>平均值，即季节指数</a:t>
            </a:r>
          </a:p>
          <a:p>
            <a:pPr marL="609600" indent="-609600" algn="just">
              <a:lnSpc>
                <a:spcPct val="90000"/>
              </a:lnSpc>
              <a:spcBef>
                <a:spcPct val="50000"/>
              </a:spcBef>
              <a:buFontTx/>
              <a:buAutoNum type="arabicPeriod"/>
              <a:defRPr/>
            </a:pPr>
            <a:r>
              <a:rPr lang="zh-CN" altLang="en-US" sz="2600" smtClean="0"/>
              <a:t>季节指数调整</a:t>
            </a:r>
          </a:p>
          <a:p>
            <a:pPr marL="1219200" lvl="1" indent="-533400" algn="just">
              <a:lnSpc>
                <a:spcPct val="90000"/>
              </a:lnSpc>
              <a:spcBef>
                <a:spcPct val="50000"/>
              </a:spcBef>
              <a:defRPr/>
            </a:pPr>
            <a:r>
              <a:rPr lang="zh-CN" altLang="en-US" sz="2100" smtClean="0"/>
              <a:t>各季节指数的平均数应等于</a:t>
            </a:r>
            <a:r>
              <a:rPr lang="en-US" altLang="zh-CN" sz="2100" smtClean="0"/>
              <a:t>1</a:t>
            </a:r>
            <a:r>
              <a:rPr lang="zh-CN" altLang="en-US" sz="2100" smtClean="0"/>
              <a:t>或</a:t>
            </a:r>
            <a:r>
              <a:rPr lang="en-US" altLang="zh-CN" sz="2100" smtClean="0"/>
              <a:t>100%</a:t>
            </a:r>
            <a:r>
              <a:rPr lang="zh-CN" altLang="en-US" sz="2100" smtClean="0"/>
              <a:t>，若根据第</a:t>
            </a:r>
            <a:r>
              <a:rPr lang="en-US" altLang="zh-CN" sz="2100" smtClean="0"/>
              <a:t>2</a:t>
            </a:r>
            <a:r>
              <a:rPr lang="zh-CN" altLang="en-US" sz="2100" smtClean="0"/>
              <a:t>步计算的季节比率的平均值不等于</a:t>
            </a:r>
            <a:r>
              <a:rPr lang="en-US" altLang="zh-CN" sz="2100" smtClean="0"/>
              <a:t>1</a:t>
            </a:r>
            <a:r>
              <a:rPr lang="zh-CN" altLang="en-US" sz="2100" smtClean="0"/>
              <a:t>时，则需要进行调整</a:t>
            </a:r>
          </a:p>
          <a:p>
            <a:pPr marL="1543050" lvl="2" indent="-457200" algn="just">
              <a:lnSpc>
                <a:spcPct val="90000"/>
              </a:lnSpc>
              <a:spcBef>
                <a:spcPct val="50000"/>
              </a:spcBef>
              <a:defRPr/>
            </a:pPr>
            <a:r>
              <a:rPr lang="zh-CN" altLang="en-US" sz="1900" smtClean="0"/>
              <a:t>具体方法是：将第</a:t>
            </a:r>
            <a:r>
              <a:rPr lang="en-US" altLang="zh-CN" sz="1900" smtClean="0"/>
              <a:t>2</a:t>
            </a:r>
            <a:r>
              <a:rPr lang="zh-CN" altLang="en-US" sz="1900" smtClean="0"/>
              <a:t>步计算的每个季节比率的平均值除以它们的总平均值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4371">
                                            <p:txEl>
                                              <p:pRg st="0" end="0"/>
                                            </p:txEl>
                                          </p:spTgt>
                                        </p:tgtEl>
                                        <p:attrNameLst>
                                          <p:attrName>style.visibility</p:attrName>
                                        </p:attrNameLst>
                                      </p:cBhvr>
                                      <p:to>
                                        <p:strVal val="visible"/>
                                      </p:to>
                                    </p:set>
                                    <p:animEffect transition="in" filter="wipe(left)">
                                      <p:cBhvr>
                                        <p:cTn id="7" dur="500"/>
                                        <p:tgtEl>
                                          <p:spTgt spid="954371">
                                            <p:txEl>
                                              <p:pRg st="0" end="0"/>
                                            </p:txEl>
                                          </p:spTgt>
                                        </p:tgtEl>
                                      </p:cBhvr>
                                    </p:animEffect>
                                  </p:childTnLst>
                                  <p:subTnLst>
                                    <p:animClr clrSpc="rgb" dir="cw">
                                      <p:cBhvr override="childStyle">
                                        <p:cTn dur="1" fill="hold" display="0" masterRel="nextClick" afterEffect="1"/>
                                        <p:tgtEl>
                                          <p:spTgt spid="95437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54371">
                                            <p:txEl>
                                              <p:pRg st="1" end="1"/>
                                            </p:txEl>
                                          </p:spTgt>
                                        </p:tgtEl>
                                        <p:attrNameLst>
                                          <p:attrName>style.visibility</p:attrName>
                                        </p:attrNameLst>
                                      </p:cBhvr>
                                      <p:to>
                                        <p:strVal val="visible"/>
                                      </p:to>
                                    </p:set>
                                    <p:animEffect transition="in" filter="wipe(left)">
                                      <p:cBhvr>
                                        <p:cTn id="10" dur="500"/>
                                        <p:tgtEl>
                                          <p:spTgt spid="954371">
                                            <p:txEl>
                                              <p:pRg st="1" end="1"/>
                                            </p:txEl>
                                          </p:spTgt>
                                        </p:tgtEl>
                                      </p:cBhvr>
                                    </p:animEffect>
                                  </p:childTnLst>
                                  <p:subTnLst>
                                    <p:animClr clrSpc="rgb" dir="cw">
                                      <p:cBhvr override="childStyle">
                                        <p:cTn dur="1" fill="hold" display="0" masterRel="nextClick" afterEffect="1"/>
                                        <p:tgtEl>
                                          <p:spTgt spid="954371">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54371">
                                            <p:txEl>
                                              <p:pRg st="2" end="2"/>
                                            </p:txEl>
                                          </p:spTgt>
                                        </p:tgtEl>
                                        <p:attrNameLst>
                                          <p:attrName>style.visibility</p:attrName>
                                        </p:attrNameLst>
                                      </p:cBhvr>
                                      <p:to>
                                        <p:strVal val="visible"/>
                                      </p:to>
                                    </p:set>
                                    <p:animEffect transition="in" filter="wipe(left)">
                                      <p:cBhvr>
                                        <p:cTn id="15" dur="500"/>
                                        <p:tgtEl>
                                          <p:spTgt spid="954371">
                                            <p:txEl>
                                              <p:pRg st="2" end="2"/>
                                            </p:txEl>
                                          </p:spTgt>
                                        </p:tgtEl>
                                      </p:cBhvr>
                                    </p:animEffect>
                                  </p:childTnLst>
                                  <p:subTnLst>
                                    <p:animClr clrSpc="rgb" dir="cw">
                                      <p:cBhvr override="childStyle">
                                        <p:cTn dur="1" fill="hold" display="0" masterRel="nextClick" afterEffect="1"/>
                                        <p:tgtEl>
                                          <p:spTgt spid="954371">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54371">
                                            <p:txEl>
                                              <p:pRg st="3" end="3"/>
                                            </p:txEl>
                                          </p:spTgt>
                                        </p:tgtEl>
                                        <p:attrNameLst>
                                          <p:attrName>style.visibility</p:attrName>
                                        </p:attrNameLst>
                                      </p:cBhvr>
                                      <p:to>
                                        <p:strVal val="visible"/>
                                      </p:to>
                                    </p:set>
                                    <p:animEffect transition="in" filter="wipe(left)">
                                      <p:cBhvr>
                                        <p:cTn id="18" dur="500"/>
                                        <p:tgtEl>
                                          <p:spTgt spid="954371">
                                            <p:txEl>
                                              <p:pRg st="3" end="3"/>
                                            </p:txEl>
                                          </p:spTgt>
                                        </p:tgtEl>
                                      </p:cBhvr>
                                    </p:animEffect>
                                  </p:childTnLst>
                                  <p:subTnLst>
                                    <p:animClr clrSpc="rgb" dir="cw">
                                      <p:cBhvr override="childStyle">
                                        <p:cTn dur="1" fill="hold" display="0" masterRel="nextClick" afterEffect="1"/>
                                        <p:tgtEl>
                                          <p:spTgt spid="954371">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54371">
                                            <p:txEl>
                                              <p:pRg st="4" end="4"/>
                                            </p:txEl>
                                          </p:spTgt>
                                        </p:tgtEl>
                                        <p:attrNameLst>
                                          <p:attrName>style.visibility</p:attrName>
                                        </p:attrNameLst>
                                      </p:cBhvr>
                                      <p:to>
                                        <p:strVal val="visible"/>
                                      </p:to>
                                    </p:set>
                                    <p:animEffect transition="in" filter="wipe(left)">
                                      <p:cBhvr>
                                        <p:cTn id="23" dur="500"/>
                                        <p:tgtEl>
                                          <p:spTgt spid="954371">
                                            <p:txEl>
                                              <p:pRg st="4" end="4"/>
                                            </p:txEl>
                                          </p:spTgt>
                                        </p:tgtEl>
                                      </p:cBhvr>
                                    </p:animEffect>
                                  </p:childTnLst>
                                  <p:subTnLst>
                                    <p:animClr clrSpc="rgb" dir="cw">
                                      <p:cBhvr override="childStyle">
                                        <p:cTn dur="1" fill="hold" display="0" masterRel="nextClick" afterEffect="1"/>
                                        <p:tgtEl>
                                          <p:spTgt spid="954371">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954371">
                                            <p:txEl>
                                              <p:pRg st="5" end="5"/>
                                            </p:txEl>
                                          </p:spTgt>
                                        </p:tgtEl>
                                        <p:attrNameLst>
                                          <p:attrName>style.visibility</p:attrName>
                                        </p:attrNameLst>
                                      </p:cBhvr>
                                      <p:to>
                                        <p:strVal val="visible"/>
                                      </p:to>
                                    </p:set>
                                    <p:animEffect transition="in" filter="wipe(left)">
                                      <p:cBhvr>
                                        <p:cTn id="26" dur="500"/>
                                        <p:tgtEl>
                                          <p:spTgt spid="954371">
                                            <p:txEl>
                                              <p:pRg st="5" end="5"/>
                                            </p:txEl>
                                          </p:spTgt>
                                        </p:tgtEl>
                                      </p:cBhvr>
                                    </p:animEffect>
                                  </p:childTnLst>
                                  <p:subTnLst>
                                    <p:animClr clrSpc="rgb" dir="cw">
                                      <p:cBhvr override="childStyle">
                                        <p:cTn dur="1" fill="hold" display="0" masterRel="nextClick" afterEffect="1"/>
                                        <p:tgtEl>
                                          <p:spTgt spid="954371">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954371">
                                            <p:txEl>
                                              <p:pRg st="6" end="6"/>
                                            </p:txEl>
                                          </p:spTgt>
                                        </p:tgtEl>
                                        <p:attrNameLst>
                                          <p:attrName>style.visibility</p:attrName>
                                        </p:attrNameLst>
                                      </p:cBhvr>
                                      <p:to>
                                        <p:strVal val="visible"/>
                                      </p:to>
                                    </p:set>
                                    <p:animEffect transition="in" filter="wipe(left)">
                                      <p:cBhvr>
                                        <p:cTn id="29" dur="500"/>
                                        <p:tgtEl>
                                          <p:spTgt spid="954371">
                                            <p:txEl>
                                              <p:pRg st="6" end="6"/>
                                            </p:txEl>
                                          </p:spTgt>
                                        </p:tgtEl>
                                      </p:cBhvr>
                                    </p:animEffect>
                                  </p:childTnLst>
                                  <p:subTnLst>
                                    <p:animClr clrSpc="rgb" dir="cw">
                                      <p:cBhvr override="childStyle">
                                        <p:cTn dur="1" fill="hold" display="0" masterRel="nextClick" afterEffect="1"/>
                                        <p:tgtEl>
                                          <p:spTgt spid="95437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1"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5"/>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6418" name="Rectangle 2"/>
          <p:cNvSpPr>
            <a:spLocks noGrp="1" noChangeArrowheads="1"/>
          </p:cNvSpPr>
          <p:nvPr>
            <p:ph type="title"/>
          </p:nvPr>
        </p:nvSpPr>
        <p:spPr>
          <a:xfrm>
            <a:off x="1828800" y="188913"/>
            <a:ext cx="7010400" cy="1143000"/>
          </a:xfrm>
        </p:spPr>
        <p:txBody>
          <a:bodyPr/>
          <a:lstStyle/>
          <a:p>
            <a:pPr>
              <a:defRPr/>
            </a:pPr>
            <a:r>
              <a:rPr lang="zh-CN" altLang="en-US" sz="4000" smtClean="0">
                <a:latin typeface="Arial" panose="020B0604020202020204" pitchFamily="34" charset="0"/>
              </a:rPr>
              <a:t>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a:t>
            </a:r>
          </a:p>
        </p:txBody>
      </p:sp>
      <p:pic>
        <p:nvPicPr>
          <p:cNvPr id="16077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00213"/>
            <a:ext cx="777716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Rectangle 101"/>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28770" name="Rectangle 2"/>
          <p:cNvSpPr>
            <a:spLocks noGrp="1" noChangeArrowheads="1"/>
          </p:cNvSpPr>
          <p:nvPr>
            <p:ph type="title"/>
          </p:nvPr>
        </p:nvSpPr>
        <p:spPr>
          <a:xfrm>
            <a:off x="1905000" y="188913"/>
            <a:ext cx="6781800" cy="1143000"/>
          </a:xfrm>
        </p:spPr>
        <p:txBody>
          <a:bodyPr/>
          <a:lstStyle/>
          <a:p>
            <a:pPr>
              <a:defRPr/>
            </a:pPr>
            <a:r>
              <a:rPr lang="zh-CN" altLang="en-US" sz="4000" smtClean="0"/>
              <a:t>时间序列的成分</a:t>
            </a:r>
          </a:p>
        </p:txBody>
      </p:sp>
      <p:graphicFrame>
        <p:nvGraphicFramePr>
          <p:cNvPr id="2" name="图示 1"/>
          <p:cNvGraphicFramePr/>
          <p:nvPr/>
        </p:nvGraphicFramePr>
        <p:xfrm>
          <a:off x="466725" y="1916113"/>
          <a:ext cx="8353425" cy="417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04"/>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665602"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a:t>
            </a:r>
          </a:p>
        </p:txBody>
      </p:sp>
      <p:pic>
        <p:nvPicPr>
          <p:cNvPr id="16282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80645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8466" name="Rectangle 2"/>
          <p:cNvSpPr>
            <a:spLocks noGrp="1" noChangeArrowheads="1"/>
          </p:cNvSpPr>
          <p:nvPr>
            <p:ph type="title"/>
          </p:nvPr>
        </p:nvSpPr>
        <p:spPr>
          <a:xfrm>
            <a:off x="1828800" y="228600"/>
            <a:ext cx="7010400" cy="1143000"/>
          </a:xfrm>
        </p:spPr>
        <p:txBody>
          <a:bodyPr/>
          <a:lstStyle/>
          <a:p>
            <a:pPr>
              <a:defRPr/>
            </a:pPr>
            <a:r>
              <a:rPr lang="zh-CN" altLang="en-US" sz="4000" smtClean="0">
                <a:latin typeface="Arial" panose="020B0604020202020204" pitchFamily="34" charset="0"/>
              </a:rPr>
              <a:t>季节指数</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a:t>
            </a:r>
          </a:p>
        </p:txBody>
      </p:sp>
      <p:pic>
        <p:nvPicPr>
          <p:cNvPr id="16486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80645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分离季节因素</a:t>
            </a:r>
            <a:endParaRPr lang="zh-CN" altLang="en-US" sz="3600" smtClean="0">
              <a:solidFill>
                <a:schemeClr val="hlink"/>
              </a:solidFill>
              <a:latin typeface="Arial" panose="020B0604020202020204" pitchFamily="34" charset="0"/>
            </a:endParaRPr>
          </a:p>
        </p:txBody>
      </p:sp>
      <p:sp>
        <p:nvSpPr>
          <p:cNvPr id="1068035" name="Rectangle 3"/>
          <p:cNvSpPr>
            <a:spLocks noGrp="1" noChangeArrowheads="1"/>
          </p:cNvSpPr>
          <p:nvPr>
            <p:ph type="body" idx="1"/>
          </p:nvPr>
        </p:nvSpPr>
        <p:spPr>
          <a:xfrm>
            <a:off x="533400" y="1628775"/>
            <a:ext cx="8229600" cy="4695825"/>
          </a:xfrm>
        </p:spPr>
        <p:txBody>
          <a:bodyPr/>
          <a:lstStyle/>
          <a:p>
            <a:pPr marL="609600" indent="-609600" algn="just">
              <a:spcBef>
                <a:spcPct val="50000"/>
              </a:spcBef>
              <a:buFontTx/>
              <a:buAutoNum type="arabicPeriod"/>
              <a:defRPr/>
            </a:pPr>
            <a:r>
              <a:rPr lang="zh-CN" altLang="en-US" smtClean="0">
                <a:sym typeface="Wingdings 3" panose="05040102010807070707" pitchFamily="18" charset="2"/>
              </a:rPr>
              <a:t>将原时间序列除以相应的季节指数</a:t>
            </a:r>
          </a:p>
          <a:p>
            <a:pPr marL="609600" indent="-609600" algn="just">
              <a:spcBef>
                <a:spcPct val="50000"/>
              </a:spcBef>
              <a:buFontTx/>
              <a:buAutoNum type="arabicPeriod"/>
              <a:defRPr/>
            </a:pPr>
            <a:endParaRPr lang="zh-CN" altLang="en-US" smtClean="0">
              <a:sym typeface="Wingdings 3" panose="05040102010807070707" pitchFamily="18" charset="2"/>
            </a:endParaRPr>
          </a:p>
          <a:p>
            <a:pPr marL="609600" indent="-609600" algn="just">
              <a:spcBef>
                <a:spcPct val="50000"/>
              </a:spcBef>
              <a:buFontTx/>
              <a:buAutoNum type="arabicPeriod"/>
              <a:defRPr/>
            </a:pPr>
            <a:r>
              <a:rPr lang="zh-CN" altLang="en-US" smtClean="0">
                <a:sym typeface="Wingdings 3" panose="05040102010807070707" pitchFamily="18" charset="2"/>
              </a:rPr>
              <a:t>季节因素分离后的序列反映了在没有季节因素影响的情况下时间序列的变化形态 </a:t>
            </a:r>
          </a:p>
        </p:txBody>
      </p:sp>
      <p:graphicFrame>
        <p:nvGraphicFramePr>
          <p:cNvPr id="166916" name="Object 4"/>
          <p:cNvGraphicFramePr>
            <a:graphicFrameLocks noChangeAspect="1"/>
          </p:cNvGraphicFramePr>
          <p:nvPr/>
        </p:nvGraphicFramePr>
        <p:xfrm>
          <a:off x="2771775" y="2143125"/>
          <a:ext cx="3419475" cy="998538"/>
        </p:xfrm>
        <a:graphic>
          <a:graphicData uri="http://schemas.openxmlformats.org/presentationml/2006/ole">
            <mc:AlternateContent xmlns:mc="http://schemas.openxmlformats.org/markup-compatibility/2006">
              <mc:Choice xmlns:v="urn:schemas-microsoft-com:vml" Requires="v">
                <p:oleObj spid="_x0000_s166917" name="公式" r:id="rId4" imgW="1318239" imgH="381063" progId="Equation.3">
                  <p:embed/>
                </p:oleObj>
              </mc:Choice>
              <mc:Fallback>
                <p:oleObj name="公式" r:id="rId4" imgW="1318239" imgH="38106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143125"/>
                        <a:ext cx="3419475" cy="9985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0" y="1587500"/>
            <a:ext cx="9144000" cy="5300663"/>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74179" name="Rectangle 3"/>
          <p:cNvSpPr>
            <a:spLocks noGrp="1" noChangeArrowheads="1"/>
          </p:cNvSpPr>
          <p:nvPr>
            <p:ph type="title"/>
          </p:nvPr>
        </p:nvSpPr>
        <p:spPr/>
        <p:txBody>
          <a:bodyPr/>
          <a:lstStyle/>
          <a:p>
            <a:pPr>
              <a:defRPr/>
            </a:pPr>
            <a:r>
              <a:rPr lang="zh-CN" altLang="en-US" sz="4000" smtClean="0">
                <a:latin typeface="Arial" panose="020B0604020202020204" pitchFamily="34" charset="0"/>
              </a:rPr>
              <a:t>季节性及其分离图</a:t>
            </a:r>
            <a:endParaRPr lang="zh-CN" altLang="en-US" sz="3600" smtClean="0">
              <a:solidFill>
                <a:schemeClr val="hlink"/>
              </a:solidFill>
              <a:latin typeface="Arial" panose="020B0604020202020204" pitchFamily="34" charset="0"/>
            </a:endParaRPr>
          </a:p>
        </p:txBody>
      </p:sp>
      <p:pic>
        <p:nvPicPr>
          <p:cNvPr id="16896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8075612" cy="4679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108032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建立预测模型并进行预测</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线性趋势模型及预测</a:t>
            </a:r>
            <a:endParaRPr lang="zh-CN" altLang="en-US" sz="3600" smtClean="0">
              <a:solidFill>
                <a:schemeClr val="hlink"/>
              </a:solidFill>
              <a:latin typeface="Arial" panose="020B0604020202020204" pitchFamily="34" charset="0"/>
            </a:endParaRPr>
          </a:p>
        </p:txBody>
      </p:sp>
      <p:sp>
        <p:nvSpPr>
          <p:cNvPr id="1078275" name="Rectangle 3"/>
          <p:cNvSpPr>
            <a:spLocks noGrp="1" noChangeArrowheads="1"/>
          </p:cNvSpPr>
          <p:nvPr>
            <p:ph type="body" idx="1"/>
          </p:nvPr>
        </p:nvSpPr>
        <p:spPr>
          <a:xfrm>
            <a:off x="533400" y="1628775"/>
            <a:ext cx="8229600" cy="4752975"/>
          </a:xfrm>
        </p:spPr>
        <p:txBody>
          <a:bodyPr/>
          <a:lstStyle/>
          <a:p>
            <a:pPr marL="609600" indent="-609600" algn="just">
              <a:lnSpc>
                <a:spcPct val="90000"/>
              </a:lnSpc>
              <a:spcBef>
                <a:spcPct val="50000"/>
              </a:spcBef>
              <a:buFontTx/>
              <a:buAutoNum type="arabicPeriod"/>
              <a:defRPr/>
            </a:pPr>
            <a:r>
              <a:rPr lang="zh-CN" altLang="en-US" smtClean="0">
                <a:sym typeface="Wingdings 3" panose="05040102010807070707" pitchFamily="18" charset="2"/>
              </a:rPr>
              <a:t>根据分离季节性因素的序列确定线性趋势方程 </a:t>
            </a:r>
          </a:p>
          <a:p>
            <a:pPr marL="609600" indent="-609600" algn="just">
              <a:lnSpc>
                <a:spcPct val="90000"/>
              </a:lnSpc>
              <a:spcBef>
                <a:spcPct val="50000"/>
              </a:spcBef>
              <a:buFontTx/>
              <a:buAutoNum type="arabicPeriod"/>
              <a:defRPr/>
            </a:pPr>
            <a:endParaRPr lang="zh-CN" altLang="en-US" smtClean="0">
              <a:sym typeface="Wingdings 3" panose="05040102010807070707" pitchFamily="18" charset="2"/>
            </a:endParaRPr>
          </a:p>
          <a:p>
            <a:pPr marL="609600" indent="-609600" algn="just">
              <a:lnSpc>
                <a:spcPct val="90000"/>
              </a:lnSpc>
              <a:spcBef>
                <a:spcPct val="50000"/>
              </a:spcBef>
              <a:buFontTx/>
              <a:buAutoNum type="arabicPeriod"/>
              <a:defRPr/>
            </a:pPr>
            <a:r>
              <a:rPr lang="zh-CN" altLang="en-US" smtClean="0">
                <a:sym typeface="Wingdings 3" panose="05040102010807070707" pitchFamily="18" charset="2"/>
              </a:rPr>
              <a:t>根据趋势方程进行预测</a:t>
            </a:r>
          </a:p>
          <a:p>
            <a:pPr marL="1219200" lvl="1" indent="-533400" algn="just">
              <a:lnSpc>
                <a:spcPct val="90000"/>
              </a:lnSpc>
              <a:spcBef>
                <a:spcPct val="50000"/>
              </a:spcBef>
              <a:defRPr/>
            </a:pPr>
            <a:r>
              <a:rPr lang="zh-CN" altLang="en-US" smtClean="0">
                <a:sym typeface="Wingdings 3" panose="05040102010807070707" pitchFamily="18" charset="2"/>
              </a:rPr>
              <a:t>该预测值不含季节性因素，即在没有季节因素影响情况下的预测值</a:t>
            </a:r>
          </a:p>
          <a:p>
            <a:pPr marL="609600" indent="-609600" algn="just">
              <a:lnSpc>
                <a:spcPct val="90000"/>
              </a:lnSpc>
              <a:spcBef>
                <a:spcPct val="50000"/>
              </a:spcBef>
              <a:buFontTx/>
              <a:buAutoNum type="arabicPeriod"/>
              <a:defRPr/>
            </a:pPr>
            <a:r>
              <a:rPr lang="zh-CN" altLang="en-US" smtClean="0">
                <a:sym typeface="Wingdings 3" panose="05040102010807070707" pitchFamily="18" charset="2"/>
              </a:rPr>
              <a:t>计算最终的预测值</a:t>
            </a:r>
          </a:p>
          <a:p>
            <a:pPr marL="1219200" lvl="1" indent="-533400" algn="just">
              <a:lnSpc>
                <a:spcPct val="90000"/>
              </a:lnSpc>
              <a:spcBef>
                <a:spcPct val="50000"/>
              </a:spcBef>
              <a:defRPr/>
            </a:pPr>
            <a:r>
              <a:rPr lang="zh-CN" altLang="en-US" smtClean="0">
                <a:sym typeface="Wingdings 3" panose="05040102010807070707" pitchFamily="18" charset="2"/>
              </a:rPr>
              <a:t>将回归预测值乘以相应的季节指数</a:t>
            </a:r>
          </a:p>
        </p:txBody>
      </p:sp>
      <p:graphicFrame>
        <p:nvGraphicFramePr>
          <p:cNvPr id="173060" name="Object 4"/>
          <p:cNvGraphicFramePr>
            <a:graphicFrameLocks noChangeAspect="1"/>
          </p:cNvGraphicFramePr>
          <p:nvPr/>
        </p:nvGraphicFramePr>
        <p:xfrm>
          <a:off x="2124075" y="2636838"/>
          <a:ext cx="3887788" cy="647700"/>
        </p:xfrm>
        <a:graphic>
          <a:graphicData uri="http://schemas.openxmlformats.org/presentationml/2006/ole">
            <mc:AlternateContent xmlns:mc="http://schemas.openxmlformats.org/markup-compatibility/2006">
              <mc:Choice xmlns:v="urn:schemas-microsoft-com:vml" Requires="v">
                <p:oleObj spid="_x0000_s173061" r:id="rId4" imgW="1417292" imgH="236104" progId="Equation.3">
                  <p:embed/>
                </p:oleObj>
              </mc:Choice>
              <mc:Fallback>
                <p:oleObj r:id="rId4" imgW="1417292" imgH="23610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636838"/>
                        <a:ext cx="3887788" cy="6477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76227" name="Rectangle 3"/>
          <p:cNvSpPr>
            <a:spLocks noGrp="1" noChangeArrowheads="1"/>
          </p:cNvSpPr>
          <p:nvPr>
            <p:ph type="title"/>
          </p:nvPr>
        </p:nvSpPr>
        <p:spPr>
          <a:xfrm>
            <a:off x="1835150" y="125413"/>
            <a:ext cx="7010400" cy="1143000"/>
          </a:xfrm>
        </p:spPr>
        <p:txBody>
          <a:bodyPr/>
          <a:lstStyle/>
          <a:p>
            <a:pPr>
              <a:defRPr/>
            </a:pPr>
            <a:r>
              <a:rPr lang="zh-CN" altLang="en-US" sz="4000" smtClean="0">
                <a:latin typeface="Arial" panose="020B0604020202020204" pitchFamily="34" charset="0"/>
              </a:rPr>
              <a:t>线性趋势预测和最终预测值</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例题分析</a:t>
            </a:r>
            <a:r>
              <a:rPr lang="en-US" altLang="zh-CN" sz="3600" smtClean="0">
                <a:solidFill>
                  <a:schemeClr val="hlink"/>
                </a:solidFill>
                <a:latin typeface="Arial" panose="020B0604020202020204" pitchFamily="34" charset="0"/>
              </a:rPr>
              <a:t>)</a:t>
            </a:r>
          </a:p>
        </p:txBody>
      </p:sp>
      <p:pic>
        <p:nvPicPr>
          <p:cNvPr id="1751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79930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91587" name="Rectangle 3"/>
          <p:cNvSpPr>
            <a:spLocks noGrp="1" noChangeArrowheads="1"/>
          </p:cNvSpPr>
          <p:nvPr>
            <p:ph type="title"/>
          </p:nvPr>
        </p:nvSpPr>
        <p:spPr>
          <a:xfrm>
            <a:off x="1835150" y="125413"/>
            <a:ext cx="7010400" cy="1143000"/>
          </a:xfrm>
        </p:spPr>
        <p:txBody>
          <a:bodyPr/>
          <a:lstStyle/>
          <a:p>
            <a:pPr>
              <a:defRPr/>
            </a:pPr>
            <a:r>
              <a:rPr lang="en-US" altLang="zh-CN" sz="4000" dirty="0" smtClean="0">
                <a:latin typeface="Arial" panose="020B0604020202020204" pitchFamily="34" charset="0"/>
              </a:rPr>
              <a:t>2016</a:t>
            </a:r>
            <a:r>
              <a:rPr lang="zh-CN" altLang="en-US" sz="4000" dirty="0" smtClean="0">
                <a:latin typeface="Arial" panose="020B0604020202020204" pitchFamily="34" charset="0"/>
              </a:rPr>
              <a:t>年预测值</a:t>
            </a:r>
            <a:br>
              <a:rPr lang="zh-CN" altLang="en-US" sz="4000" dirty="0" smtClean="0">
                <a:latin typeface="Arial" panose="020B0604020202020204" pitchFamily="34" charset="0"/>
              </a:rPr>
            </a:br>
            <a:r>
              <a:rPr lang="en-US" altLang="zh-CN" sz="3600" dirty="0" smtClean="0">
                <a:solidFill>
                  <a:schemeClr val="hlink"/>
                </a:solidFill>
                <a:latin typeface="Arial" panose="020B0604020202020204" pitchFamily="34" charset="0"/>
              </a:rPr>
              <a:t>(</a:t>
            </a:r>
            <a:r>
              <a:rPr lang="zh-CN" altLang="en-US" sz="3600" dirty="0" smtClean="0">
                <a:solidFill>
                  <a:schemeClr val="hlink"/>
                </a:solidFill>
                <a:latin typeface="Arial" panose="020B0604020202020204" pitchFamily="34" charset="0"/>
                <a:cs typeface="Times New Roman" panose="02020603050405020304" pitchFamily="18" charset="0"/>
              </a:rPr>
              <a:t>例题分析</a:t>
            </a:r>
            <a:r>
              <a:rPr lang="en-US" altLang="zh-CN" sz="3600" dirty="0" smtClean="0">
                <a:solidFill>
                  <a:schemeClr val="hlink"/>
                </a:solidFill>
                <a:latin typeface="Arial" panose="020B0604020202020204" pitchFamily="34" charset="0"/>
              </a:rPr>
              <a:t>)</a:t>
            </a:r>
          </a:p>
        </p:txBody>
      </p:sp>
      <p:pic>
        <p:nvPicPr>
          <p:cNvPr id="1771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44675"/>
            <a:ext cx="82073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9"/>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60514" name="Rectangle 2"/>
          <p:cNvSpPr>
            <a:spLocks noGrp="1" noChangeArrowheads="1"/>
          </p:cNvSpPr>
          <p:nvPr>
            <p:ph type="title"/>
          </p:nvPr>
        </p:nvSpPr>
        <p:spPr/>
        <p:txBody>
          <a:bodyPr/>
          <a:lstStyle/>
          <a:p>
            <a:pPr>
              <a:defRPr/>
            </a:pPr>
            <a:r>
              <a:rPr lang="zh-CN" altLang="en-US" sz="4000" smtClean="0">
                <a:latin typeface="Arial" panose="020B0604020202020204" pitchFamily="34" charset="0"/>
              </a:rPr>
              <a:t>实际值和最终预测值图</a:t>
            </a:r>
            <a:endParaRPr lang="zh-CN" altLang="en-US" sz="3600" smtClean="0">
              <a:solidFill>
                <a:schemeClr val="hlink"/>
              </a:solidFill>
              <a:latin typeface="Arial" panose="020B0604020202020204" pitchFamily="34" charset="0"/>
            </a:endParaRPr>
          </a:p>
        </p:txBody>
      </p:sp>
      <p:pic>
        <p:nvPicPr>
          <p:cNvPr id="17920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147050" cy="45354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a:defRPr/>
            </a:pPr>
            <a:r>
              <a:rPr lang="zh-CN" altLang="en-US" sz="4000" smtClean="0"/>
              <a:t>本章小节</a:t>
            </a:r>
            <a:endParaRPr lang="zh-CN" altLang="en-US" smtClean="0"/>
          </a:p>
        </p:txBody>
      </p:sp>
      <p:sp>
        <p:nvSpPr>
          <p:cNvPr id="176131" name="Rectangle 3"/>
          <p:cNvSpPr>
            <a:spLocks noGrp="1" noChangeArrowheads="1"/>
          </p:cNvSpPr>
          <p:nvPr>
            <p:ph type="body" sz="half" idx="1"/>
          </p:nvPr>
        </p:nvSpPr>
        <p:spPr>
          <a:xfrm>
            <a:off x="533400" y="1700213"/>
            <a:ext cx="7926388" cy="4319587"/>
          </a:xfrm>
        </p:spPr>
        <p:txBody>
          <a:bodyPr/>
          <a:lstStyle/>
          <a:p>
            <a:pPr marL="609600" indent="-609600">
              <a:buFontTx/>
              <a:buAutoNum type="arabicPeriod"/>
              <a:defRPr/>
            </a:pPr>
            <a:r>
              <a:rPr lang="zh-CN" altLang="en-US" b="1" smtClean="0"/>
              <a:t>时间序列的分解</a:t>
            </a:r>
          </a:p>
          <a:p>
            <a:pPr marL="609600" indent="-609600">
              <a:buFontTx/>
              <a:buAutoNum type="arabicPeriod"/>
              <a:defRPr/>
            </a:pPr>
            <a:r>
              <a:rPr lang="zh-CN" altLang="en-US" b="1" smtClean="0"/>
              <a:t>时间序列的描述性分析</a:t>
            </a:r>
          </a:p>
          <a:p>
            <a:pPr marL="609600" indent="-609600">
              <a:buFontTx/>
              <a:buAutoNum type="arabicPeriod"/>
              <a:defRPr/>
            </a:pPr>
            <a:r>
              <a:rPr lang="zh-CN" altLang="en-US" b="1" smtClean="0"/>
              <a:t>时间序列的预测程序</a:t>
            </a:r>
          </a:p>
          <a:p>
            <a:pPr marL="609600" indent="-609600">
              <a:buFontTx/>
              <a:buAutoNum type="arabicPeriod"/>
              <a:defRPr/>
            </a:pPr>
            <a:r>
              <a:rPr lang="zh-CN" altLang="en-US" b="1" smtClean="0"/>
              <a:t>平稳序列的预测</a:t>
            </a:r>
          </a:p>
          <a:p>
            <a:pPr marL="609600" indent="-609600">
              <a:buFontTx/>
              <a:buAutoNum type="arabicPeriod"/>
              <a:defRPr/>
            </a:pPr>
            <a:r>
              <a:rPr lang="zh-CN" altLang="en-US" b="1" smtClean="0"/>
              <a:t>有趋势序列的分析和预测</a:t>
            </a:r>
          </a:p>
          <a:p>
            <a:pPr marL="609600" indent="-609600">
              <a:buFontTx/>
              <a:buAutoNum type="arabicPeriod"/>
              <a:defRPr/>
            </a:pPr>
            <a:r>
              <a:rPr lang="zh-CN" altLang="en-US" b="1" smtClean="0"/>
              <a:t>复合型序列的分解预测</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2057400" y="228600"/>
            <a:ext cx="6553200" cy="1143000"/>
          </a:xfrm>
        </p:spPr>
        <p:txBody>
          <a:bodyPr/>
          <a:lstStyle/>
          <a:p>
            <a:pPr>
              <a:defRPr/>
            </a:pPr>
            <a:r>
              <a:rPr lang="zh-CN" altLang="en-US" sz="4000" smtClean="0"/>
              <a:t>时间序列的成分</a:t>
            </a:r>
          </a:p>
        </p:txBody>
      </p:sp>
      <p:sp>
        <p:nvSpPr>
          <p:cNvPr id="797699" name="Rectangle 3"/>
          <p:cNvSpPr>
            <a:spLocks noGrp="1" noChangeArrowheads="1"/>
          </p:cNvSpPr>
          <p:nvPr>
            <p:ph type="body" idx="1"/>
          </p:nvPr>
        </p:nvSpPr>
        <p:spPr>
          <a:xfrm>
            <a:off x="457200" y="1600200"/>
            <a:ext cx="8305800" cy="4800600"/>
          </a:xfrm>
        </p:spPr>
        <p:txBody>
          <a:bodyPr/>
          <a:lstStyle/>
          <a:p>
            <a:pPr marL="609600" indent="-609600" algn="just">
              <a:lnSpc>
                <a:spcPct val="90000"/>
              </a:lnSpc>
              <a:buFontTx/>
              <a:buAutoNum type="arabicPeriod"/>
              <a:defRPr/>
            </a:pPr>
            <a:r>
              <a:rPr lang="zh-CN" altLang="en-US" sz="2800" smtClean="0"/>
              <a:t>趋势</a:t>
            </a:r>
            <a:r>
              <a:rPr lang="en-US" altLang="zh-CN" sz="2800" smtClean="0">
                <a:solidFill>
                  <a:srgbClr val="FFFF91"/>
                </a:solidFill>
              </a:rPr>
              <a:t>(</a:t>
            </a:r>
            <a:r>
              <a:rPr lang="en-US" altLang="zh-CN" sz="2800" smtClean="0">
                <a:solidFill>
                  <a:srgbClr val="FFFF91"/>
                </a:solidFill>
                <a:cs typeface="Times New Roman" panose="02020603050405020304" pitchFamily="18" charset="0"/>
              </a:rPr>
              <a:t>trend</a:t>
            </a:r>
            <a:r>
              <a:rPr lang="en-US" altLang="zh-CN" sz="2800" smtClean="0">
                <a:solidFill>
                  <a:srgbClr val="FFFF91"/>
                </a:solidFill>
              </a:rPr>
              <a:t>)</a:t>
            </a:r>
          </a:p>
          <a:p>
            <a:pPr marL="1219200" lvl="1" indent="-533400" algn="just">
              <a:lnSpc>
                <a:spcPct val="90000"/>
              </a:lnSpc>
              <a:defRPr/>
            </a:pPr>
            <a:r>
              <a:rPr lang="zh-CN" altLang="en-US" sz="2400" smtClean="0"/>
              <a:t>持续向上或持续下降的状态或规律 </a:t>
            </a:r>
          </a:p>
          <a:p>
            <a:pPr marL="609600" indent="-609600" algn="just">
              <a:lnSpc>
                <a:spcPct val="90000"/>
              </a:lnSpc>
              <a:buClr>
                <a:schemeClr val="tx1"/>
              </a:buClr>
              <a:buFontTx/>
              <a:buAutoNum type="arabicPeriod" startAt="2"/>
              <a:defRPr/>
            </a:pPr>
            <a:r>
              <a:rPr lang="zh-CN" altLang="en-US" sz="2800" smtClean="0"/>
              <a:t>季节性</a:t>
            </a:r>
            <a:r>
              <a:rPr lang="en-US" altLang="zh-CN" sz="2800" smtClean="0">
                <a:solidFill>
                  <a:srgbClr val="FFFF91"/>
                </a:solidFill>
              </a:rPr>
              <a:t>(seasonality)</a:t>
            </a:r>
          </a:p>
          <a:p>
            <a:pPr marL="1219200" lvl="1" indent="-533400" algn="just">
              <a:lnSpc>
                <a:spcPct val="90000"/>
              </a:lnSpc>
              <a:buSzTx/>
              <a:buFont typeface="Wingdings" panose="05000000000000000000" pitchFamily="2" charset="2"/>
              <a:buChar char="§"/>
              <a:defRPr/>
            </a:pPr>
            <a:r>
              <a:rPr lang="zh-CN" altLang="en-US" sz="2400" smtClean="0"/>
              <a:t>也称季节变动</a:t>
            </a:r>
            <a:r>
              <a:rPr lang="en-US" altLang="zh-CN" sz="2400" smtClean="0"/>
              <a:t>(</a:t>
            </a:r>
            <a:r>
              <a:rPr lang="en-US" altLang="zh-CN" sz="2400" smtClean="0">
                <a:cs typeface="Times New Roman" panose="02020603050405020304" pitchFamily="18" charset="0"/>
              </a:rPr>
              <a:t>Seasonal fluctuation</a:t>
            </a:r>
            <a:r>
              <a:rPr lang="en-US" altLang="zh-CN" sz="2400" smtClean="0"/>
              <a:t>)</a:t>
            </a:r>
          </a:p>
          <a:p>
            <a:pPr marL="1219200" lvl="1" indent="-533400" algn="just">
              <a:lnSpc>
                <a:spcPct val="90000"/>
              </a:lnSpc>
              <a:buSzTx/>
              <a:buFont typeface="Wingdings" panose="05000000000000000000" pitchFamily="2" charset="2"/>
              <a:buChar char="§"/>
              <a:defRPr/>
            </a:pPr>
            <a:r>
              <a:rPr lang="zh-CN" altLang="en-US" sz="2400" smtClean="0">
                <a:latin typeface="Times New Roman" panose="02020603050405020304" pitchFamily="18" charset="0"/>
              </a:rPr>
              <a:t>时间序列在一年内重复出现的周期性波动</a:t>
            </a:r>
            <a:r>
              <a:rPr lang="zh-CN" altLang="en-US" sz="2400" smtClean="0"/>
              <a:t> </a:t>
            </a:r>
          </a:p>
          <a:p>
            <a:pPr marL="609600" indent="-609600" algn="just">
              <a:lnSpc>
                <a:spcPct val="90000"/>
              </a:lnSpc>
              <a:buFont typeface="Wingdings" panose="05000000000000000000" pitchFamily="2" charset="2"/>
              <a:buAutoNum type="arabicPeriod" startAt="3"/>
              <a:defRPr/>
            </a:pPr>
            <a:r>
              <a:rPr lang="zh-CN" altLang="en-US" sz="2800" smtClean="0"/>
              <a:t>周期性</a:t>
            </a:r>
            <a:r>
              <a:rPr lang="en-US" altLang="zh-CN" sz="2800" smtClean="0">
                <a:solidFill>
                  <a:srgbClr val="FFFF91"/>
                </a:solidFill>
              </a:rPr>
              <a:t>(</a:t>
            </a:r>
            <a:r>
              <a:rPr lang="en-US" altLang="zh-CN" sz="2800" smtClean="0">
                <a:solidFill>
                  <a:srgbClr val="FFFF91"/>
                </a:solidFill>
                <a:cs typeface="Times New Roman" panose="02020603050405020304" pitchFamily="18" charset="0"/>
              </a:rPr>
              <a:t>cyclity</a:t>
            </a:r>
            <a:r>
              <a:rPr lang="en-US" altLang="zh-CN" sz="2800" smtClean="0">
                <a:solidFill>
                  <a:srgbClr val="FFFF91"/>
                </a:solidFill>
              </a:rPr>
              <a:t>)</a:t>
            </a:r>
            <a:r>
              <a:rPr lang="en-US" altLang="zh-CN" sz="2800" smtClean="0">
                <a:cs typeface="Times New Roman" panose="02020603050405020304" pitchFamily="18" charset="0"/>
              </a:rPr>
              <a:t> </a:t>
            </a:r>
            <a:endParaRPr lang="en-US" altLang="zh-CN" sz="2800" smtClean="0"/>
          </a:p>
          <a:p>
            <a:pPr marL="1219200" lvl="1" indent="-533400" algn="just">
              <a:lnSpc>
                <a:spcPct val="90000"/>
              </a:lnSpc>
              <a:defRPr/>
            </a:pPr>
            <a:r>
              <a:rPr lang="zh-CN" altLang="en-US" sz="2400" smtClean="0"/>
              <a:t>也称循环波动</a:t>
            </a:r>
            <a:r>
              <a:rPr lang="en-US" altLang="zh-CN" sz="2400" smtClean="0"/>
              <a:t>(Cyclical fluctuation) </a:t>
            </a:r>
          </a:p>
          <a:p>
            <a:pPr marL="1219200" lvl="1" indent="-533400" algn="just">
              <a:lnSpc>
                <a:spcPct val="90000"/>
              </a:lnSpc>
              <a:defRPr/>
            </a:pPr>
            <a:r>
              <a:rPr lang="zh-CN" altLang="en-US" sz="2400" smtClean="0">
                <a:latin typeface="Times New Roman" panose="02020603050405020304" pitchFamily="18" charset="0"/>
              </a:rPr>
              <a:t>围绕长期趋势的一种波浪形或振荡式变动</a:t>
            </a:r>
            <a:r>
              <a:rPr lang="zh-CN" altLang="en-US" sz="2400" smtClean="0"/>
              <a:t> </a:t>
            </a:r>
          </a:p>
          <a:p>
            <a:pPr marL="609600" indent="-609600" algn="just">
              <a:lnSpc>
                <a:spcPct val="90000"/>
              </a:lnSpc>
              <a:buFontTx/>
              <a:buAutoNum type="arabicPeriod" startAt="4"/>
              <a:defRPr/>
            </a:pPr>
            <a:r>
              <a:rPr lang="zh-CN" altLang="en-US" sz="2800" smtClean="0"/>
              <a:t>随机性</a:t>
            </a:r>
            <a:r>
              <a:rPr lang="en-US" altLang="zh-CN" sz="2800" smtClean="0">
                <a:solidFill>
                  <a:srgbClr val="FFFF91"/>
                </a:solidFill>
              </a:rPr>
              <a:t>(random)</a:t>
            </a:r>
            <a:r>
              <a:rPr lang="en-US" altLang="zh-CN" sz="2800" smtClean="0"/>
              <a:t> </a:t>
            </a:r>
          </a:p>
          <a:p>
            <a:pPr marL="1219200" lvl="1" indent="-533400" algn="just">
              <a:lnSpc>
                <a:spcPct val="90000"/>
              </a:lnSpc>
              <a:defRPr/>
            </a:pPr>
            <a:r>
              <a:rPr lang="zh-CN" altLang="en-US" sz="2400" smtClean="0"/>
              <a:t>也称不规则波动</a:t>
            </a:r>
            <a:r>
              <a:rPr lang="en-US" altLang="zh-CN" sz="2400" smtClean="0"/>
              <a:t>(Irregular variations) </a:t>
            </a:r>
          </a:p>
          <a:p>
            <a:pPr marL="1219200" lvl="1" indent="-533400" algn="just">
              <a:lnSpc>
                <a:spcPct val="90000"/>
              </a:lnSpc>
              <a:defRPr/>
            </a:pPr>
            <a:r>
              <a:rPr lang="zh-CN" altLang="en-US" sz="2400" smtClean="0">
                <a:latin typeface="Times New Roman" panose="02020603050405020304" pitchFamily="18" charset="0"/>
              </a:rPr>
              <a:t>除去趋势、周期性和季节性之后的偶然性波动</a:t>
            </a:r>
            <a:r>
              <a:rPr lang="zh-CN" altLang="en-US" sz="2400" smtClean="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7699">
                                            <p:txEl>
                                              <p:pRg st="0" end="0"/>
                                            </p:txEl>
                                          </p:spTgt>
                                        </p:tgtEl>
                                        <p:attrNameLst>
                                          <p:attrName>style.visibility</p:attrName>
                                        </p:attrNameLst>
                                      </p:cBhvr>
                                      <p:to>
                                        <p:strVal val="visible"/>
                                      </p:to>
                                    </p:set>
                                    <p:animEffect transition="in" filter="wipe(left)">
                                      <p:cBhvr>
                                        <p:cTn id="7" dur="500"/>
                                        <p:tgtEl>
                                          <p:spTgt spid="797699">
                                            <p:txEl>
                                              <p:pRg st="0" end="0"/>
                                            </p:txEl>
                                          </p:spTgt>
                                        </p:tgtEl>
                                      </p:cBhvr>
                                    </p:animEffect>
                                  </p:childTnLst>
                                  <p:subTnLst>
                                    <p:animClr clrSpc="rgb" dir="cw">
                                      <p:cBhvr override="childStyle">
                                        <p:cTn dur="1" fill="hold" display="0" masterRel="nextClick" afterEffect="1"/>
                                        <p:tgtEl>
                                          <p:spTgt spid="79769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97699">
                                            <p:txEl>
                                              <p:pRg st="1" end="1"/>
                                            </p:txEl>
                                          </p:spTgt>
                                        </p:tgtEl>
                                        <p:attrNameLst>
                                          <p:attrName>style.visibility</p:attrName>
                                        </p:attrNameLst>
                                      </p:cBhvr>
                                      <p:to>
                                        <p:strVal val="visible"/>
                                      </p:to>
                                    </p:set>
                                    <p:animEffect transition="in" filter="wipe(left)">
                                      <p:cBhvr>
                                        <p:cTn id="10" dur="500"/>
                                        <p:tgtEl>
                                          <p:spTgt spid="797699">
                                            <p:txEl>
                                              <p:pRg st="1" end="1"/>
                                            </p:txEl>
                                          </p:spTgt>
                                        </p:tgtEl>
                                      </p:cBhvr>
                                    </p:animEffect>
                                  </p:childTnLst>
                                  <p:subTnLst>
                                    <p:animClr clrSpc="rgb" dir="cw">
                                      <p:cBhvr override="childStyle">
                                        <p:cTn dur="1" fill="hold" display="0" masterRel="nextClick" afterEffect="1"/>
                                        <p:tgtEl>
                                          <p:spTgt spid="79769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97699">
                                            <p:txEl>
                                              <p:pRg st="2" end="2"/>
                                            </p:txEl>
                                          </p:spTgt>
                                        </p:tgtEl>
                                        <p:attrNameLst>
                                          <p:attrName>style.visibility</p:attrName>
                                        </p:attrNameLst>
                                      </p:cBhvr>
                                      <p:to>
                                        <p:strVal val="visible"/>
                                      </p:to>
                                    </p:set>
                                    <p:animEffect transition="in" filter="wipe(left)">
                                      <p:cBhvr>
                                        <p:cTn id="15" dur="500"/>
                                        <p:tgtEl>
                                          <p:spTgt spid="797699">
                                            <p:txEl>
                                              <p:pRg st="2" end="2"/>
                                            </p:txEl>
                                          </p:spTgt>
                                        </p:tgtEl>
                                      </p:cBhvr>
                                    </p:animEffect>
                                  </p:childTnLst>
                                  <p:subTnLst>
                                    <p:animClr clrSpc="rgb" dir="cw">
                                      <p:cBhvr override="childStyle">
                                        <p:cTn dur="1" fill="hold" display="0" masterRel="nextClick" afterEffect="1"/>
                                        <p:tgtEl>
                                          <p:spTgt spid="797699">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797699">
                                            <p:txEl>
                                              <p:pRg st="3" end="3"/>
                                            </p:txEl>
                                          </p:spTgt>
                                        </p:tgtEl>
                                        <p:attrNameLst>
                                          <p:attrName>style.visibility</p:attrName>
                                        </p:attrNameLst>
                                      </p:cBhvr>
                                      <p:to>
                                        <p:strVal val="visible"/>
                                      </p:to>
                                    </p:set>
                                    <p:animEffect transition="in" filter="wipe(left)">
                                      <p:cBhvr>
                                        <p:cTn id="18" dur="500"/>
                                        <p:tgtEl>
                                          <p:spTgt spid="797699">
                                            <p:txEl>
                                              <p:pRg st="3" end="3"/>
                                            </p:txEl>
                                          </p:spTgt>
                                        </p:tgtEl>
                                      </p:cBhvr>
                                    </p:animEffect>
                                  </p:childTnLst>
                                  <p:subTnLst>
                                    <p:animClr clrSpc="rgb" dir="cw">
                                      <p:cBhvr override="childStyle">
                                        <p:cTn dur="1" fill="hold" display="0" masterRel="nextClick" afterEffect="1"/>
                                        <p:tgtEl>
                                          <p:spTgt spid="797699">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797699">
                                            <p:txEl>
                                              <p:pRg st="4" end="4"/>
                                            </p:txEl>
                                          </p:spTgt>
                                        </p:tgtEl>
                                        <p:attrNameLst>
                                          <p:attrName>style.visibility</p:attrName>
                                        </p:attrNameLst>
                                      </p:cBhvr>
                                      <p:to>
                                        <p:strVal val="visible"/>
                                      </p:to>
                                    </p:set>
                                    <p:animEffect transition="in" filter="wipe(left)">
                                      <p:cBhvr>
                                        <p:cTn id="21" dur="500"/>
                                        <p:tgtEl>
                                          <p:spTgt spid="797699">
                                            <p:txEl>
                                              <p:pRg st="4" end="4"/>
                                            </p:txEl>
                                          </p:spTgt>
                                        </p:tgtEl>
                                      </p:cBhvr>
                                    </p:animEffect>
                                  </p:childTnLst>
                                  <p:subTnLst>
                                    <p:animClr clrSpc="rgb" dir="cw">
                                      <p:cBhvr override="childStyle">
                                        <p:cTn dur="1" fill="hold" display="0" masterRel="nextClick" afterEffect="1"/>
                                        <p:tgtEl>
                                          <p:spTgt spid="797699">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7699">
                                            <p:txEl>
                                              <p:pRg st="5" end="5"/>
                                            </p:txEl>
                                          </p:spTgt>
                                        </p:tgtEl>
                                        <p:attrNameLst>
                                          <p:attrName>style.visibility</p:attrName>
                                        </p:attrNameLst>
                                      </p:cBhvr>
                                      <p:to>
                                        <p:strVal val="visible"/>
                                      </p:to>
                                    </p:set>
                                    <p:animEffect transition="in" filter="wipe(left)">
                                      <p:cBhvr>
                                        <p:cTn id="26" dur="500"/>
                                        <p:tgtEl>
                                          <p:spTgt spid="797699">
                                            <p:txEl>
                                              <p:pRg st="5" end="5"/>
                                            </p:txEl>
                                          </p:spTgt>
                                        </p:tgtEl>
                                      </p:cBhvr>
                                    </p:animEffect>
                                  </p:childTnLst>
                                  <p:subTnLst>
                                    <p:animClr clrSpc="rgb" dir="cw">
                                      <p:cBhvr override="childStyle">
                                        <p:cTn dur="1" fill="hold" display="0" masterRel="nextClick" afterEffect="1"/>
                                        <p:tgtEl>
                                          <p:spTgt spid="797699">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797699">
                                            <p:txEl>
                                              <p:pRg st="6" end="6"/>
                                            </p:txEl>
                                          </p:spTgt>
                                        </p:tgtEl>
                                        <p:attrNameLst>
                                          <p:attrName>style.visibility</p:attrName>
                                        </p:attrNameLst>
                                      </p:cBhvr>
                                      <p:to>
                                        <p:strVal val="visible"/>
                                      </p:to>
                                    </p:set>
                                    <p:animEffect transition="in" filter="wipe(left)">
                                      <p:cBhvr>
                                        <p:cTn id="29" dur="500"/>
                                        <p:tgtEl>
                                          <p:spTgt spid="797699">
                                            <p:txEl>
                                              <p:pRg st="6" end="6"/>
                                            </p:txEl>
                                          </p:spTgt>
                                        </p:tgtEl>
                                      </p:cBhvr>
                                    </p:animEffect>
                                  </p:childTnLst>
                                  <p:subTnLst>
                                    <p:animClr clrSpc="rgb" dir="cw">
                                      <p:cBhvr override="childStyle">
                                        <p:cTn dur="1" fill="hold" display="0" masterRel="nextClick" afterEffect="1"/>
                                        <p:tgtEl>
                                          <p:spTgt spid="797699">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797699">
                                            <p:txEl>
                                              <p:pRg st="7" end="7"/>
                                            </p:txEl>
                                          </p:spTgt>
                                        </p:tgtEl>
                                        <p:attrNameLst>
                                          <p:attrName>style.visibility</p:attrName>
                                        </p:attrNameLst>
                                      </p:cBhvr>
                                      <p:to>
                                        <p:strVal val="visible"/>
                                      </p:to>
                                    </p:set>
                                    <p:animEffect transition="in" filter="wipe(left)">
                                      <p:cBhvr>
                                        <p:cTn id="32" dur="500"/>
                                        <p:tgtEl>
                                          <p:spTgt spid="797699">
                                            <p:txEl>
                                              <p:pRg st="7" end="7"/>
                                            </p:txEl>
                                          </p:spTgt>
                                        </p:tgtEl>
                                      </p:cBhvr>
                                    </p:animEffect>
                                  </p:childTnLst>
                                  <p:subTnLst>
                                    <p:animClr clrSpc="rgb" dir="cw">
                                      <p:cBhvr override="childStyle">
                                        <p:cTn dur="1" fill="hold" display="0" masterRel="nextClick" afterEffect="1"/>
                                        <p:tgtEl>
                                          <p:spTgt spid="797699">
                                            <p:txEl>
                                              <p:pRg st="7" end="7"/>
                                            </p:txEl>
                                          </p:spTgt>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7699">
                                            <p:txEl>
                                              <p:pRg st="8" end="8"/>
                                            </p:txEl>
                                          </p:spTgt>
                                        </p:tgtEl>
                                        <p:attrNameLst>
                                          <p:attrName>style.visibility</p:attrName>
                                        </p:attrNameLst>
                                      </p:cBhvr>
                                      <p:to>
                                        <p:strVal val="visible"/>
                                      </p:to>
                                    </p:set>
                                    <p:animEffect transition="in" filter="wipe(left)">
                                      <p:cBhvr>
                                        <p:cTn id="37" dur="500"/>
                                        <p:tgtEl>
                                          <p:spTgt spid="797699">
                                            <p:txEl>
                                              <p:pRg st="8" end="8"/>
                                            </p:txEl>
                                          </p:spTgt>
                                        </p:tgtEl>
                                      </p:cBhvr>
                                    </p:animEffect>
                                  </p:childTnLst>
                                  <p:subTnLst>
                                    <p:animClr clrSpc="rgb" dir="cw">
                                      <p:cBhvr override="childStyle">
                                        <p:cTn dur="1" fill="hold" display="0" masterRel="nextClick" afterEffect="1"/>
                                        <p:tgtEl>
                                          <p:spTgt spid="797699">
                                            <p:txEl>
                                              <p:pRg st="8" end="8"/>
                                            </p:txEl>
                                          </p:spTgt>
                                        </p:tgtEl>
                                        <p:attrNameLst>
                                          <p:attrName>ppt_c</p:attrName>
                                        </p:attrNameLst>
                                      </p:cBhvr>
                                      <p:to>
                                        <a:schemeClr val="folHlink"/>
                                      </p:to>
                                    </p:animClr>
                                  </p:subTnLst>
                                </p:cTn>
                              </p:par>
                              <p:par>
                                <p:cTn id="38" presetID="22" presetClass="entr" presetSubtype="8" fill="hold" grpId="0" nodeType="withEffect">
                                  <p:stCondLst>
                                    <p:cond delay="0"/>
                                  </p:stCondLst>
                                  <p:childTnLst>
                                    <p:set>
                                      <p:cBhvr>
                                        <p:cTn id="39" dur="1" fill="hold">
                                          <p:stCondLst>
                                            <p:cond delay="0"/>
                                          </p:stCondLst>
                                        </p:cTn>
                                        <p:tgtEl>
                                          <p:spTgt spid="797699">
                                            <p:txEl>
                                              <p:pRg st="9" end="9"/>
                                            </p:txEl>
                                          </p:spTgt>
                                        </p:tgtEl>
                                        <p:attrNameLst>
                                          <p:attrName>style.visibility</p:attrName>
                                        </p:attrNameLst>
                                      </p:cBhvr>
                                      <p:to>
                                        <p:strVal val="visible"/>
                                      </p:to>
                                    </p:set>
                                    <p:animEffect transition="in" filter="wipe(left)">
                                      <p:cBhvr>
                                        <p:cTn id="40" dur="500"/>
                                        <p:tgtEl>
                                          <p:spTgt spid="797699">
                                            <p:txEl>
                                              <p:pRg st="9" end="9"/>
                                            </p:txEl>
                                          </p:spTgt>
                                        </p:tgtEl>
                                      </p:cBhvr>
                                    </p:animEffect>
                                  </p:childTnLst>
                                  <p:subTnLst>
                                    <p:animClr clrSpc="rgb" dir="cw">
                                      <p:cBhvr override="childStyle">
                                        <p:cTn dur="1" fill="hold" display="0" masterRel="nextClick" afterEffect="1"/>
                                        <p:tgtEl>
                                          <p:spTgt spid="797699">
                                            <p:txEl>
                                              <p:pRg st="9" end="9"/>
                                            </p:txEl>
                                          </p:spTgt>
                                        </p:tgtEl>
                                        <p:attrNameLst>
                                          <p:attrName>ppt_c</p:attrName>
                                        </p:attrNameLst>
                                      </p:cBhvr>
                                      <p:to>
                                        <a:schemeClr val="folHlink"/>
                                      </p:to>
                                    </p:animClr>
                                  </p:subTnLst>
                                </p:cTn>
                              </p:par>
                              <p:par>
                                <p:cTn id="41" presetID="22" presetClass="entr" presetSubtype="8" fill="hold" grpId="0" nodeType="withEffect">
                                  <p:stCondLst>
                                    <p:cond delay="0"/>
                                  </p:stCondLst>
                                  <p:childTnLst>
                                    <p:set>
                                      <p:cBhvr>
                                        <p:cTn id="42" dur="1" fill="hold">
                                          <p:stCondLst>
                                            <p:cond delay="0"/>
                                          </p:stCondLst>
                                        </p:cTn>
                                        <p:tgtEl>
                                          <p:spTgt spid="797699">
                                            <p:txEl>
                                              <p:pRg st="10" end="10"/>
                                            </p:txEl>
                                          </p:spTgt>
                                        </p:tgtEl>
                                        <p:attrNameLst>
                                          <p:attrName>style.visibility</p:attrName>
                                        </p:attrNameLst>
                                      </p:cBhvr>
                                      <p:to>
                                        <p:strVal val="visible"/>
                                      </p:to>
                                    </p:set>
                                    <p:animEffect transition="in" filter="wipe(left)">
                                      <p:cBhvr>
                                        <p:cTn id="43" dur="500"/>
                                        <p:tgtEl>
                                          <p:spTgt spid="797699">
                                            <p:txEl>
                                              <p:pRg st="10" end="10"/>
                                            </p:txEl>
                                          </p:spTgt>
                                        </p:tgtEl>
                                      </p:cBhvr>
                                    </p:animEffect>
                                  </p:childTnLst>
                                  <p:subTnLst>
                                    <p:animClr clrSpc="rgb" dir="cw">
                                      <p:cBhvr override="childStyle">
                                        <p:cTn dur="1" fill="hold" display="0" masterRel="nextClick" afterEffect="1"/>
                                        <p:tgtEl>
                                          <p:spTgt spid="797699">
                                            <p:txEl>
                                              <p:pRg st="10" end="1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6000" b="1">
                <a:latin typeface="Book Antiqua" panose="02040602050305030304" pitchFamily="18" charset="0"/>
              </a:rPr>
              <a:t>结    束</a:t>
            </a:r>
          </a:p>
        </p:txBody>
      </p:sp>
      <p:graphicFrame>
        <p:nvGraphicFramePr>
          <p:cNvPr id="304131"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83302"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00" name="WordArt 5">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
        <p:nvSpPr>
          <p:cNvPr id="304134" name="Rectangle 6"/>
          <p:cNvSpPr>
            <a:spLocks noChangeArrowheads="1"/>
          </p:cNvSpPr>
          <p:nvPr/>
        </p:nvSpPr>
        <p:spPr bwMode="auto">
          <a:xfrm>
            <a:off x="4400550" y="3162300"/>
            <a:ext cx="3444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defRPr/>
            </a:pPr>
            <a:r>
              <a:rPr lang="en-US" altLang="zh-CN" sz="2900" i="1">
                <a:effectLst>
                  <a:outerShdw blurRad="38100" dist="38100" dir="2700000" algn="tl">
                    <a:srgbClr val="474747"/>
                  </a:outerShdw>
                </a:effectLst>
                <a:latin typeface="Times New Roman" panose="02020603050405020304" pitchFamily="18" charset="0"/>
              </a:rPr>
              <a:t>k</a:t>
            </a: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304131"/>
                                        </p:tgtEl>
                                        <p:attrNameLst>
                                          <p:attrName>style.visibility</p:attrName>
                                        </p:attrNameLst>
                                      </p:cBhvr>
                                      <p:to>
                                        <p:strVal val="visible"/>
                                      </p:to>
                                    </p:set>
                                    <p:anim calcmode="lin" valueType="num">
                                      <p:cBhvr>
                                        <p:cTn id="7" dur="5000" fill="hold"/>
                                        <p:tgtEl>
                                          <p:spTgt spid="304131"/>
                                        </p:tgtEl>
                                        <p:attrNameLst>
                                          <p:attrName>ppt_w</p:attrName>
                                        </p:attrNameLst>
                                      </p:cBhvr>
                                      <p:tavLst>
                                        <p:tav tm="0" fmla="#ppt_w*sin(2.5*pi*$)">
                                          <p:val>
                                            <p:fltVal val="0"/>
                                          </p:val>
                                        </p:tav>
                                        <p:tav tm="100000">
                                          <p:val>
                                            <p:fltVal val="1"/>
                                          </p:val>
                                        </p:tav>
                                      </p:tavLst>
                                    </p:anim>
                                    <p:anim calcmode="lin" valueType="num">
                                      <p:cBhvr>
                                        <p:cTn id="8" dur="5000" fill="hold"/>
                                        <p:tgtEl>
                                          <p:spTgt spid="3041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cbensin">
  <a:themeElements>
    <a:clrScheme name="">
      <a:dk1>
        <a:srgbClr val="000000"/>
      </a:dk1>
      <a:lt1>
        <a:srgbClr val="FFFFFF"/>
      </a:lt1>
      <a:dk2>
        <a:srgbClr val="0A578C"/>
      </a:dk2>
      <a:lt2>
        <a:srgbClr val="00DFCA"/>
      </a:lt2>
      <a:accent1>
        <a:srgbClr val="DC0081"/>
      </a:accent1>
      <a:accent2>
        <a:srgbClr val="FAFD00"/>
      </a:accent2>
      <a:accent3>
        <a:srgbClr val="AAB4C5"/>
      </a:accent3>
      <a:accent4>
        <a:srgbClr val="DADADA"/>
      </a:accent4>
      <a:accent5>
        <a:srgbClr val="EBAAC1"/>
      </a:accent5>
      <a:accent6>
        <a:srgbClr val="E3E500"/>
      </a:accent6>
      <a:hlink>
        <a:srgbClr val="FE9B03"/>
      </a:hlink>
      <a:folHlink>
        <a:srgbClr val="E7B3D1"/>
      </a:folHlink>
    </a:clrScheme>
    <a:fontScheme name="mcben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A6A19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rgbClr val="A6A19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cben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ben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ben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ben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ben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ben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ben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6.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9.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c:\powerpnt\template\sldshow\mcbensin.ppt</Template>
  <TotalTime>6887</TotalTime>
  <Pages>86</Pages>
  <Words>2996</Words>
  <Application>Microsoft Office PowerPoint</Application>
  <PresentationFormat>全屏显示(4:3)</PresentationFormat>
  <Paragraphs>407</Paragraphs>
  <Slides>90</Slides>
  <Notes>87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90</vt:i4>
      </vt:variant>
    </vt:vector>
  </HeadingPairs>
  <TitlesOfParts>
    <vt:vector size="108" baseType="lpstr">
      <vt:lpstr>Times New Roman</vt:lpstr>
      <vt:lpstr>宋体</vt:lpstr>
      <vt:lpstr>隶书</vt:lpstr>
      <vt:lpstr>Wingdings</vt:lpstr>
      <vt:lpstr>Monotype Sorts</vt:lpstr>
      <vt:lpstr>Book Antiqua</vt:lpstr>
      <vt:lpstr>Symbol</vt:lpstr>
      <vt:lpstr>幼圆</vt:lpstr>
      <vt:lpstr>黑体</vt:lpstr>
      <vt:lpstr>Wingdings 3</vt:lpstr>
      <vt:lpstr>Arial</vt:lpstr>
      <vt:lpstr>Wingdings 2</vt:lpstr>
      <vt:lpstr>华文仿宋</vt:lpstr>
      <vt:lpstr>mcbensin</vt:lpstr>
      <vt:lpstr>MS 组织结构图 2.0</vt:lpstr>
      <vt:lpstr>Microsoft Office Excel 图表</vt:lpstr>
      <vt:lpstr>Microsoft 公式 3.0</vt:lpstr>
      <vt:lpstr>Microsoft Clip Gallery</vt:lpstr>
      <vt:lpstr>第13章   时间序列分析和预测</vt:lpstr>
      <vt:lpstr>第13章   时间序列分析和预测</vt:lpstr>
      <vt:lpstr>学习目标</vt:lpstr>
      <vt:lpstr>PowerPoint 演示文稿</vt:lpstr>
      <vt:lpstr>时间序列 (times series)</vt:lpstr>
      <vt:lpstr>时间序列的分类</vt:lpstr>
      <vt:lpstr>时间序列的分类</vt:lpstr>
      <vt:lpstr>时间序列的成分</vt:lpstr>
      <vt:lpstr>时间序列的成分</vt:lpstr>
      <vt:lpstr>含有不同成分的时间序列</vt:lpstr>
      <vt:lpstr>PowerPoint 演示文稿</vt:lpstr>
      <vt:lpstr>图形描述</vt:lpstr>
      <vt:lpstr>图形描述 (例题分析)</vt:lpstr>
      <vt:lpstr>图形描述 (例题分析)</vt:lpstr>
      <vt:lpstr>增长率分析</vt:lpstr>
      <vt:lpstr>增长率 (growth rate)</vt:lpstr>
      <vt:lpstr>环比增长率与定基增长率</vt:lpstr>
      <vt:lpstr>平均增长率 (average rate of increase )</vt:lpstr>
      <vt:lpstr>平均增长率 (例题分析 )</vt:lpstr>
      <vt:lpstr>增长率分析中应注意的问题</vt:lpstr>
      <vt:lpstr>增长率分析中应注意的问题 (例题分析)</vt:lpstr>
      <vt:lpstr>增长率分析中应注意的问题 (增长1%绝对值) </vt:lpstr>
      <vt:lpstr>PowerPoint 演示文稿</vt:lpstr>
      <vt:lpstr>确定时间序列的成分</vt:lpstr>
      <vt:lpstr>确定趋势成分 (例题分析)</vt:lpstr>
      <vt:lpstr>确定趋势成分 (例题分析)</vt:lpstr>
      <vt:lpstr>确定趋势成分 (例题分析)</vt:lpstr>
      <vt:lpstr>确定季节成分 (例题分析)</vt:lpstr>
      <vt:lpstr>年度折叠时间序列图  (folded annual time series plot)</vt:lpstr>
      <vt:lpstr>选择预测方法</vt:lpstr>
      <vt:lpstr>预测方法的选择</vt:lpstr>
      <vt:lpstr>评估预测方法</vt:lpstr>
      <vt:lpstr>计算误差</vt:lpstr>
      <vt:lpstr>计算误差</vt:lpstr>
      <vt:lpstr>PowerPoint 演示文稿</vt:lpstr>
      <vt:lpstr>简单平均法</vt:lpstr>
      <vt:lpstr>简单平均法   (simple average) </vt:lpstr>
      <vt:lpstr>简单平均法 (特点) </vt:lpstr>
      <vt:lpstr>移动平均法</vt:lpstr>
      <vt:lpstr>移动平均法 (moving average) </vt:lpstr>
      <vt:lpstr>简单移动平均法 (simple moving average) </vt:lpstr>
      <vt:lpstr>简单移动平均法 (特点) </vt:lpstr>
      <vt:lpstr>简单移动平均法 (例题分析) </vt:lpstr>
      <vt:lpstr>简单移动平均法 (例题分析) </vt:lpstr>
      <vt:lpstr>指数平滑平均法</vt:lpstr>
      <vt:lpstr>指数平滑法 (exponential smoothing)</vt:lpstr>
      <vt:lpstr>一次指数平滑 (single exponential smoothing)</vt:lpstr>
      <vt:lpstr>一次指数平滑</vt:lpstr>
      <vt:lpstr>一次指数平滑  (预测误差)</vt:lpstr>
      <vt:lpstr>一次指数平滑  ( 的确定)</vt:lpstr>
      <vt:lpstr>一次指数平滑  (例题分析)</vt:lpstr>
      <vt:lpstr>一次指数平滑  (例题分析)</vt:lpstr>
      <vt:lpstr>一次指数平滑  (例题分析)</vt:lpstr>
      <vt:lpstr>PowerPoint 演示文稿</vt:lpstr>
      <vt:lpstr>趋势序列及其预测方法</vt:lpstr>
      <vt:lpstr>线性趋势预测</vt:lpstr>
      <vt:lpstr>线性趋势 (linear trend)</vt:lpstr>
      <vt:lpstr>线性模型法 (线性趋势方程)</vt:lpstr>
      <vt:lpstr>线性模型法 (a 和 b 的求解方程)</vt:lpstr>
      <vt:lpstr>线性模型法 (例题分析)</vt:lpstr>
      <vt:lpstr>线性模型法 (例题分析)</vt:lpstr>
      <vt:lpstr>非线性趋势预测</vt:lpstr>
      <vt:lpstr>指数曲线 (exponential curve) </vt:lpstr>
      <vt:lpstr>指数曲线 (a，b 的求解方法) </vt:lpstr>
      <vt:lpstr>指数曲线 (例题分析) </vt:lpstr>
      <vt:lpstr>指数曲线  (例题分析)</vt:lpstr>
      <vt:lpstr>指数曲线与直线的比较</vt:lpstr>
      <vt:lpstr>多阶曲线</vt:lpstr>
      <vt:lpstr>多阶曲线 (例题分析) </vt:lpstr>
      <vt:lpstr>多阶曲线 (例题分析)</vt:lpstr>
      <vt:lpstr>趋势线的选择</vt:lpstr>
      <vt:lpstr>PowerPoint 演示文稿</vt:lpstr>
      <vt:lpstr>预测步骤</vt:lpstr>
      <vt:lpstr>确定并分离季节成分</vt:lpstr>
      <vt:lpstr>季节指数 (例题分析)</vt:lpstr>
      <vt:lpstr>图形描述</vt:lpstr>
      <vt:lpstr>计算季节指数 (seasonal index)</vt:lpstr>
      <vt:lpstr>季节指数 (计算步骤)</vt:lpstr>
      <vt:lpstr>季节指数 (例题分析)</vt:lpstr>
      <vt:lpstr>季节指数 (例题分析)</vt:lpstr>
      <vt:lpstr>季节指数 (例题分析)</vt:lpstr>
      <vt:lpstr>分离季节因素</vt:lpstr>
      <vt:lpstr>季节性及其分离图</vt:lpstr>
      <vt:lpstr>建立预测模型并进行预测</vt:lpstr>
      <vt:lpstr>线性趋势模型及预测</vt:lpstr>
      <vt:lpstr>线性趋势预测和最终预测值 (例题分析)</vt:lpstr>
      <vt:lpstr>2016年预测值 (例题分析)</vt:lpstr>
      <vt:lpstr>实际值和最终预测值图</vt:lpstr>
      <vt:lpstr>本章小节</vt:lpstr>
      <vt:lpstr>PowerPoint 演示文稿</vt:lpstr>
    </vt:vector>
  </TitlesOfParts>
  <Company>中国人民大学统计学系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时间序列分析</dc:title>
  <dc:subject>统计学—PowerPoint</dc:subject>
  <dc:creator>贾俊平</dc:creator>
  <cp:keywords/>
  <dc:description/>
  <cp:lastModifiedBy>ThinkPad</cp:lastModifiedBy>
  <cp:revision>1139</cp:revision>
  <cp:lastPrinted>1995-05-18T16:06:48Z</cp:lastPrinted>
  <dcterms:created xsi:type="dcterms:W3CDTF">1995-07-12T16:26:12Z</dcterms:created>
  <dcterms:modified xsi:type="dcterms:W3CDTF">2018-02-06T06:22:22Z</dcterms:modified>
</cp:coreProperties>
</file>